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4" r:id="rId6"/>
    <p:sldId id="263" r:id="rId7"/>
    <p:sldId id="289" r:id="rId8"/>
    <p:sldId id="292" r:id="rId9"/>
    <p:sldId id="291" r:id="rId10"/>
    <p:sldId id="290" r:id="rId11"/>
    <p:sldId id="266" r:id="rId12"/>
    <p:sldId id="262" r:id="rId13"/>
    <p:sldId id="270" r:id="rId14"/>
    <p:sldId id="265" r:id="rId15"/>
    <p:sldId id="271" r:id="rId16"/>
    <p:sldId id="272" r:id="rId17"/>
    <p:sldId id="273" r:id="rId18"/>
    <p:sldId id="275" r:id="rId19"/>
    <p:sldId id="267" r:id="rId20"/>
    <p:sldId id="277" r:id="rId21"/>
    <p:sldId id="268" r:id="rId22"/>
    <p:sldId id="261" r:id="rId23"/>
    <p:sldId id="278" r:id="rId24"/>
    <p:sldId id="279" r:id="rId25"/>
    <p:sldId id="280" r:id="rId26"/>
    <p:sldId id="283" r:id="rId27"/>
    <p:sldId id="281" r:id="rId28"/>
    <p:sldId id="282" r:id="rId29"/>
    <p:sldId id="284" r:id="rId30"/>
    <p:sldId id="285" r:id="rId31"/>
    <p:sldId id="286" r:id="rId32"/>
    <p:sldId id="287" r:id="rId33"/>
    <p:sldId id="288" r:id="rId34"/>
    <p:sldId id="274" r:id="rId3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6869EF-90B4-4B58-B7BC-E03FEC32E0E1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142D716F-DA57-4E84-AD6C-3A5D79B44DC8}">
      <dgm:prSet phldrT="[Tekst]"/>
      <dgm:spPr/>
      <dgm:t>
        <a:bodyPr/>
        <a:lstStyle/>
        <a:p>
          <a:r>
            <a:rPr lang="pl-PL" b="1" dirty="0" smtClean="0"/>
            <a:t>wychowawcy</a:t>
          </a:r>
          <a:endParaRPr lang="pl-PL" b="1" dirty="0"/>
        </a:p>
      </dgm:t>
    </dgm:pt>
    <dgm:pt modelId="{E81BCBD1-16D1-4B6F-B69C-84BCBEFC881B}" type="parTrans" cxnId="{76E7814C-7669-442B-8591-518FD31680BE}">
      <dgm:prSet/>
      <dgm:spPr/>
      <dgm:t>
        <a:bodyPr/>
        <a:lstStyle/>
        <a:p>
          <a:endParaRPr lang="pl-PL"/>
        </a:p>
      </dgm:t>
    </dgm:pt>
    <dgm:pt modelId="{F5EB8307-B4CE-4642-99BE-4FC508880605}" type="sibTrans" cxnId="{76E7814C-7669-442B-8591-518FD31680BE}">
      <dgm:prSet/>
      <dgm:spPr/>
      <dgm:t>
        <a:bodyPr/>
        <a:lstStyle/>
        <a:p>
          <a:endParaRPr lang="pl-PL"/>
        </a:p>
      </dgm:t>
    </dgm:pt>
    <dgm:pt modelId="{D839EA0F-B9D0-4CE6-956C-6CEC121D0807}">
      <dgm:prSet phldrT="[Tekst]"/>
      <dgm:spPr/>
      <dgm:t>
        <a:bodyPr/>
        <a:lstStyle/>
        <a:p>
          <a:r>
            <a:rPr lang="pl-PL" b="1" dirty="0" smtClean="0"/>
            <a:t>nauczyciele</a:t>
          </a:r>
          <a:endParaRPr lang="pl-PL" b="1" dirty="0"/>
        </a:p>
      </dgm:t>
    </dgm:pt>
    <dgm:pt modelId="{00D28E09-A450-46B7-BB81-241263115419}" type="parTrans" cxnId="{3D9B1354-EE46-4DE7-8461-0181BA5098DC}">
      <dgm:prSet/>
      <dgm:spPr/>
      <dgm:t>
        <a:bodyPr/>
        <a:lstStyle/>
        <a:p>
          <a:endParaRPr lang="pl-PL"/>
        </a:p>
      </dgm:t>
    </dgm:pt>
    <dgm:pt modelId="{2AFED1FA-2EB1-47E0-806B-45AFF91F37B2}" type="sibTrans" cxnId="{3D9B1354-EE46-4DE7-8461-0181BA5098DC}">
      <dgm:prSet/>
      <dgm:spPr/>
      <dgm:t>
        <a:bodyPr/>
        <a:lstStyle/>
        <a:p>
          <a:endParaRPr lang="pl-PL"/>
        </a:p>
      </dgm:t>
    </dgm:pt>
    <dgm:pt modelId="{5BEBB631-0E1F-4DF9-A838-4E958084CFF1}">
      <dgm:prSet phldrT="[Tekst]"/>
      <dgm:spPr/>
      <dgm:t>
        <a:bodyPr/>
        <a:lstStyle/>
        <a:p>
          <a:r>
            <a:rPr lang="pl-PL" b="1" dirty="0" smtClean="0"/>
            <a:t>specjaliści</a:t>
          </a:r>
          <a:endParaRPr lang="pl-PL" b="1" dirty="0"/>
        </a:p>
      </dgm:t>
    </dgm:pt>
    <dgm:pt modelId="{6037627C-DCE2-4B93-A891-3BD1AFAAD2A1}" type="parTrans" cxnId="{0218F27B-98DA-485D-B4CA-7963CFADDA79}">
      <dgm:prSet/>
      <dgm:spPr/>
      <dgm:t>
        <a:bodyPr/>
        <a:lstStyle/>
        <a:p>
          <a:endParaRPr lang="pl-PL"/>
        </a:p>
      </dgm:t>
    </dgm:pt>
    <dgm:pt modelId="{82DD57FD-19C8-4BC5-B8B6-0B9E2A9D3D5B}" type="sibTrans" cxnId="{0218F27B-98DA-485D-B4CA-7963CFADDA79}">
      <dgm:prSet/>
      <dgm:spPr/>
      <dgm:t>
        <a:bodyPr/>
        <a:lstStyle/>
        <a:p>
          <a:endParaRPr lang="pl-PL"/>
        </a:p>
      </dgm:t>
    </dgm:pt>
    <dgm:pt modelId="{F5FB009E-0B8F-44D0-9421-B93022F4AD09}" type="pres">
      <dgm:prSet presAssocID="{A56869EF-90B4-4B58-B7BC-E03FEC32E0E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513C789-A21E-4FFB-AEC1-0F14B556C9F3}" type="pres">
      <dgm:prSet presAssocID="{142D716F-DA57-4E84-AD6C-3A5D79B44DC8}" presName="parentLin" presStyleCnt="0"/>
      <dgm:spPr/>
      <dgm:t>
        <a:bodyPr/>
        <a:lstStyle/>
        <a:p>
          <a:endParaRPr lang="pl-PL"/>
        </a:p>
      </dgm:t>
    </dgm:pt>
    <dgm:pt modelId="{1F60C2AE-500A-4DE2-8513-E3967085BB55}" type="pres">
      <dgm:prSet presAssocID="{142D716F-DA57-4E84-AD6C-3A5D79B44DC8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F9E9EF46-C94F-4925-9389-E46B04F5122D}" type="pres">
      <dgm:prSet presAssocID="{142D716F-DA57-4E84-AD6C-3A5D79B44DC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3043FCF-0CB8-4AC2-BFB1-80F46C9A0FE9}" type="pres">
      <dgm:prSet presAssocID="{142D716F-DA57-4E84-AD6C-3A5D79B44DC8}" presName="negativeSpace" presStyleCnt="0"/>
      <dgm:spPr/>
      <dgm:t>
        <a:bodyPr/>
        <a:lstStyle/>
        <a:p>
          <a:endParaRPr lang="pl-PL"/>
        </a:p>
      </dgm:t>
    </dgm:pt>
    <dgm:pt modelId="{63733DB5-0B15-4736-A8C1-73D9666AEFE3}" type="pres">
      <dgm:prSet presAssocID="{142D716F-DA57-4E84-AD6C-3A5D79B44DC8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DE975C9-5382-4C4E-91A0-B4A4A5C3E503}" type="pres">
      <dgm:prSet presAssocID="{F5EB8307-B4CE-4642-99BE-4FC508880605}" presName="spaceBetweenRectangles" presStyleCnt="0"/>
      <dgm:spPr/>
      <dgm:t>
        <a:bodyPr/>
        <a:lstStyle/>
        <a:p>
          <a:endParaRPr lang="pl-PL"/>
        </a:p>
      </dgm:t>
    </dgm:pt>
    <dgm:pt modelId="{5675F729-8571-47A5-974B-79919DCF9CC3}" type="pres">
      <dgm:prSet presAssocID="{D839EA0F-B9D0-4CE6-956C-6CEC121D0807}" presName="parentLin" presStyleCnt="0"/>
      <dgm:spPr/>
      <dgm:t>
        <a:bodyPr/>
        <a:lstStyle/>
        <a:p>
          <a:endParaRPr lang="pl-PL"/>
        </a:p>
      </dgm:t>
    </dgm:pt>
    <dgm:pt modelId="{3E7787BA-3EAA-47D2-B675-12FBBD9B673D}" type="pres">
      <dgm:prSet presAssocID="{D839EA0F-B9D0-4CE6-956C-6CEC121D0807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E8F5C390-DC1C-4613-8DAF-EC7B1A466836}" type="pres">
      <dgm:prSet presAssocID="{D839EA0F-B9D0-4CE6-956C-6CEC121D080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860DD2F-7282-4DDC-B5A1-FA6739BA79BB}" type="pres">
      <dgm:prSet presAssocID="{D839EA0F-B9D0-4CE6-956C-6CEC121D0807}" presName="negativeSpace" presStyleCnt="0"/>
      <dgm:spPr/>
      <dgm:t>
        <a:bodyPr/>
        <a:lstStyle/>
        <a:p>
          <a:endParaRPr lang="pl-PL"/>
        </a:p>
      </dgm:t>
    </dgm:pt>
    <dgm:pt modelId="{1CF0304E-8D13-446D-A633-4EAE98169120}" type="pres">
      <dgm:prSet presAssocID="{D839EA0F-B9D0-4CE6-956C-6CEC121D0807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E50E8D0-5265-4899-A4CA-B4E560579E75}" type="pres">
      <dgm:prSet presAssocID="{2AFED1FA-2EB1-47E0-806B-45AFF91F37B2}" presName="spaceBetweenRectangles" presStyleCnt="0"/>
      <dgm:spPr/>
      <dgm:t>
        <a:bodyPr/>
        <a:lstStyle/>
        <a:p>
          <a:endParaRPr lang="pl-PL"/>
        </a:p>
      </dgm:t>
    </dgm:pt>
    <dgm:pt modelId="{2974BFC5-E76E-4E49-80B9-9409A7C3E215}" type="pres">
      <dgm:prSet presAssocID="{5BEBB631-0E1F-4DF9-A838-4E958084CFF1}" presName="parentLin" presStyleCnt="0"/>
      <dgm:spPr/>
      <dgm:t>
        <a:bodyPr/>
        <a:lstStyle/>
        <a:p>
          <a:endParaRPr lang="pl-PL"/>
        </a:p>
      </dgm:t>
    </dgm:pt>
    <dgm:pt modelId="{B4BA732D-E698-40F3-9EB1-6F13765AA5A7}" type="pres">
      <dgm:prSet presAssocID="{5BEBB631-0E1F-4DF9-A838-4E958084CFF1}" presName="parentLeftMargin" presStyleLbl="node1" presStyleIdx="1" presStyleCnt="3"/>
      <dgm:spPr/>
      <dgm:t>
        <a:bodyPr/>
        <a:lstStyle/>
        <a:p>
          <a:endParaRPr lang="pl-PL"/>
        </a:p>
      </dgm:t>
    </dgm:pt>
    <dgm:pt modelId="{165F5EAB-EDEC-4F81-A342-FD1360A60614}" type="pres">
      <dgm:prSet presAssocID="{5BEBB631-0E1F-4DF9-A838-4E958084CFF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28DA523-CE19-488B-98FE-9163508DCB07}" type="pres">
      <dgm:prSet presAssocID="{5BEBB631-0E1F-4DF9-A838-4E958084CFF1}" presName="negativeSpace" presStyleCnt="0"/>
      <dgm:spPr/>
      <dgm:t>
        <a:bodyPr/>
        <a:lstStyle/>
        <a:p>
          <a:endParaRPr lang="pl-PL"/>
        </a:p>
      </dgm:t>
    </dgm:pt>
    <dgm:pt modelId="{D14B8994-20AD-4F92-B0E4-16515C4F499D}" type="pres">
      <dgm:prSet presAssocID="{5BEBB631-0E1F-4DF9-A838-4E958084CFF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3D29639-A6E7-47C6-8821-9BDA50606734}" type="presOf" srcId="{D839EA0F-B9D0-4CE6-956C-6CEC121D0807}" destId="{E8F5C390-DC1C-4613-8DAF-EC7B1A466836}" srcOrd="1" destOrd="0" presId="urn:microsoft.com/office/officeart/2005/8/layout/list1"/>
    <dgm:cxn modelId="{58E0833B-2DAF-48AC-86DC-1C7CB8DC8B69}" type="presOf" srcId="{142D716F-DA57-4E84-AD6C-3A5D79B44DC8}" destId="{1F60C2AE-500A-4DE2-8513-E3967085BB55}" srcOrd="0" destOrd="0" presId="urn:microsoft.com/office/officeart/2005/8/layout/list1"/>
    <dgm:cxn modelId="{2C8DA403-70FF-407E-BB08-28F9E1E856FB}" type="presOf" srcId="{A56869EF-90B4-4B58-B7BC-E03FEC32E0E1}" destId="{F5FB009E-0B8F-44D0-9421-B93022F4AD09}" srcOrd="0" destOrd="0" presId="urn:microsoft.com/office/officeart/2005/8/layout/list1"/>
    <dgm:cxn modelId="{5AEF5FCC-DB3A-4B09-AF78-EFE9E494A115}" type="presOf" srcId="{D839EA0F-B9D0-4CE6-956C-6CEC121D0807}" destId="{3E7787BA-3EAA-47D2-B675-12FBBD9B673D}" srcOrd="0" destOrd="0" presId="urn:microsoft.com/office/officeart/2005/8/layout/list1"/>
    <dgm:cxn modelId="{0218F27B-98DA-485D-B4CA-7963CFADDA79}" srcId="{A56869EF-90B4-4B58-B7BC-E03FEC32E0E1}" destId="{5BEBB631-0E1F-4DF9-A838-4E958084CFF1}" srcOrd="2" destOrd="0" parTransId="{6037627C-DCE2-4B93-A891-3BD1AFAAD2A1}" sibTransId="{82DD57FD-19C8-4BC5-B8B6-0B9E2A9D3D5B}"/>
    <dgm:cxn modelId="{3D9B1354-EE46-4DE7-8461-0181BA5098DC}" srcId="{A56869EF-90B4-4B58-B7BC-E03FEC32E0E1}" destId="{D839EA0F-B9D0-4CE6-956C-6CEC121D0807}" srcOrd="1" destOrd="0" parTransId="{00D28E09-A450-46B7-BB81-241263115419}" sibTransId="{2AFED1FA-2EB1-47E0-806B-45AFF91F37B2}"/>
    <dgm:cxn modelId="{7CFC5D4E-AFAC-4ABD-AFA4-49CA365F642F}" type="presOf" srcId="{142D716F-DA57-4E84-AD6C-3A5D79B44DC8}" destId="{F9E9EF46-C94F-4925-9389-E46B04F5122D}" srcOrd="1" destOrd="0" presId="urn:microsoft.com/office/officeart/2005/8/layout/list1"/>
    <dgm:cxn modelId="{07964EFA-ED4A-4883-9827-5F41CD726FA9}" type="presOf" srcId="{5BEBB631-0E1F-4DF9-A838-4E958084CFF1}" destId="{165F5EAB-EDEC-4F81-A342-FD1360A60614}" srcOrd="1" destOrd="0" presId="urn:microsoft.com/office/officeart/2005/8/layout/list1"/>
    <dgm:cxn modelId="{76E7814C-7669-442B-8591-518FD31680BE}" srcId="{A56869EF-90B4-4B58-B7BC-E03FEC32E0E1}" destId="{142D716F-DA57-4E84-AD6C-3A5D79B44DC8}" srcOrd="0" destOrd="0" parTransId="{E81BCBD1-16D1-4B6F-B69C-84BCBEFC881B}" sibTransId="{F5EB8307-B4CE-4642-99BE-4FC508880605}"/>
    <dgm:cxn modelId="{C462AECE-0133-4AC5-98E8-D8E310EB3FD5}" type="presOf" srcId="{5BEBB631-0E1F-4DF9-A838-4E958084CFF1}" destId="{B4BA732D-E698-40F3-9EB1-6F13765AA5A7}" srcOrd="0" destOrd="0" presId="urn:microsoft.com/office/officeart/2005/8/layout/list1"/>
    <dgm:cxn modelId="{5D1AC52C-83A7-40C4-8F96-688CFA2FB982}" type="presParOf" srcId="{F5FB009E-0B8F-44D0-9421-B93022F4AD09}" destId="{0513C789-A21E-4FFB-AEC1-0F14B556C9F3}" srcOrd="0" destOrd="0" presId="urn:microsoft.com/office/officeart/2005/8/layout/list1"/>
    <dgm:cxn modelId="{A8C28B93-6169-4B39-8CBC-9D7A89DFF944}" type="presParOf" srcId="{0513C789-A21E-4FFB-AEC1-0F14B556C9F3}" destId="{1F60C2AE-500A-4DE2-8513-E3967085BB55}" srcOrd="0" destOrd="0" presId="urn:microsoft.com/office/officeart/2005/8/layout/list1"/>
    <dgm:cxn modelId="{5309AFA5-CD27-4736-A49E-A2299DD5867D}" type="presParOf" srcId="{0513C789-A21E-4FFB-AEC1-0F14B556C9F3}" destId="{F9E9EF46-C94F-4925-9389-E46B04F5122D}" srcOrd="1" destOrd="0" presId="urn:microsoft.com/office/officeart/2005/8/layout/list1"/>
    <dgm:cxn modelId="{A92594C6-E139-4896-B17B-6CACDE3795B3}" type="presParOf" srcId="{F5FB009E-0B8F-44D0-9421-B93022F4AD09}" destId="{B3043FCF-0CB8-4AC2-BFB1-80F46C9A0FE9}" srcOrd="1" destOrd="0" presId="urn:microsoft.com/office/officeart/2005/8/layout/list1"/>
    <dgm:cxn modelId="{1EDF867A-EABC-45FD-8A95-FD7F932360F4}" type="presParOf" srcId="{F5FB009E-0B8F-44D0-9421-B93022F4AD09}" destId="{63733DB5-0B15-4736-A8C1-73D9666AEFE3}" srcOrd="2" destOrd="0" presId="urn:microsoft.com/office/officeart/2005/8/layout/list1"/>
    <dgm:cxn modelId="{0BDCF236-CC7C-4C50-A801-E6DB830EC860}" type="presParOf" srcId="{F5FB009E-0B8F-44D0-9421-B93022F4AD09}" destId="{EDE975C9-5382-4C4E-91A0-B4A4A5C3E503}" srcOrd="3" destOrd="0" presId="urn:microsoft.com/office/officeart/2005/8/layout/list1"/>
    <dgm:cxn modelId="{85A71D9B-AA86-4C2B-A353-C808F6FDAC52}" type="presParOf" srcId="{F5FB009E-0B8F-44D0-9421-B93022F4AD09}" destId="{5675F729-8571-47A5-974B-79919DCF9CC3}" srcOrd="4" destOrd="0" presId="urn:microsoft.com/office/officeart/2005/8/layout/list1"/>
    <dgm:cxn modelId="{3E20E788-9774-45BA-9FC8-5C4C807959BA}" type="presParOf" srcId="{5675F729-8571-47A5-974B-79919DCF9CC3}" destId="{3E7787BA-3EAA-47D2-B675-12FBBD9B673D}" srcOrd="0" destOrd="0" presId="urn:microsoft.com/office/officeart/2005/8/layout/list1"/>
    <dgm:cxn modelId="{1D86D6EF-AAC2-4022-B27D-E410036B5D82}" type="presParOf" srcId="{5675F729-8571-47A5-974B-79919DCF9CC3}" destId="{E8F5C390-DC1C-4613-8DAF-EC7B1A466836}" srcOrd="1" destOrd="0" presId="urn:microsoft.com/office/officeart/2005/8/layout/list1"/>
    <dgm:cxn modelId="{BF8D259D-2B53-4C03-9D19-8D305B3A4E00}" type="presParOf" srcId="{F5FB009E-0B8F-44D0-9421-B93022F4AD09}" destId="{7860DD2F-7282-4DDC-B5A1-FA6739BA79BB}" srcOrd="5" destOrd="0" presId="urn:microsoft.com/office/officeart/2005/8/layout/list1"/>
    <dgm:cxn modelId="{8B86B055-5C5B-471C-8FFB-0B05FFC27E0D}" type="presParOf" srcId="{F5FB009E-0B8F-44D0-9421-B93022F4AD09}" destId="{1CF0304E-8D13-446D-A633-4EAE98169120}" srcOrd="6" destOrd="0" presId="urn:microsoft.com/office/officeart/2005/8/layout/list1"/>
    <dgm:cxn modelId="{5A384A5D-E4E3-40D1-8D3E-07AE8AAE4157}" type="presParOf" srcId="{F5FB009E-0B8F-44D0-9421-B93022F4AD09}" destId="{EE50E8D0-5265-4899-A4CA-B4E560579E75}" srcOrd="7" destOrd="0" presId="urn:microsoft.com/office/officeart/2005/8/layout/list1"/>
    <dgm:cxn modelId="{4E8C5CCB-E9A2-4828-BF66-6E36F86F70D0}" type="presParOf" srcId="{F5FB009E-0B8F-44D0-9421-B93022F4AD09}" destId="{2974BFC5-E76E-4E49-80B9-9409A7C3E215}" srcOrd="8" destOrd="0" presId="urn:microsoft.com/office/officeart/2005/8/layout/list1"/>
    <dgm:cxn modelId="{67EEEA49-E17B-4D38-ADF0-6285244455D6}" type="presParOf" srcId="{2974BFC5-E76E-4E49-80B9-9409A7C3E215}" destId="{B4BA732D-E698-40F3-9EB1-6F13765AA5A7}" srcOrd="0" destOrd="0" presId="urn:microsoft.com/office/officeart/2005/8/layout/list1"/>
    <dgm:cxn modelId="{BA5AF3EE-74E9-48C1-B0EE-3667991CD809}" type="presParOf" srcId="{2974BFC5-E76E-4E49-80B9-9409A7C3E215}" destId="{165F5EAB-EDEC-4F81-A342-FD1360A60614}" srcOrd="1" destOrd="0" presId="urn:microsoft.com/office/officeart/2005/8/layout/list1"/>
    <dgm:cxn modelId="{1F3404DC-5F03-4D03-8384-A5E4C902CE83}" type="presParOf" srcId="{F5FB009E-0B8F-44D0-9421-B93022F4AD09}" destId="{528DA523-CE19-488B-98FE-9163508DCB07}" srcOrd="9" destOrd="0" presId="urn:microsoft.com/office/officeart/2005/8/layout/list1"/>
    <dgm:cxn modelId="{DEC694E2-F33C-4878-B14A-D30E716E5639}" type="presParOf" srcId="{F5FB009E-0B8F-44D0-9421-B93022F4AD09}" destId="{D14B8994-20AD-4F92-B0E4-16515C4F499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733DB5-0B15-4736-A8C1-73D9666AEFE3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E9EF46-C94F-4925-9389-E46B04F5122D}">
      <dsp:nvSpPr>
        <dsp:cNvPr id="0" name=""/>
        <dsp:cNvSpPr/>
      </dsp:nvSpPr>
      <dsp:spPr>
        <a:xfrm>
          <a:off x="304800" y="6459"/>
          <a:ext cx="4267200" cy="9151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b="1" kern="1200" dirty="0" smtClean="0"/>
            <a:t>wychowawcy</a:t>
          </a:r>
          <a:endParaRPr lang="pl-PL" sz="3100" b="1" kern="1200" dirty="0"/>
        </a:p>
      </dsp:txBody>
      <dsp:txXfrm>
        <a:off x="304800" y="6459"/>
        <a:ext cx="4267200" cy="915120"/>
      </dsp:txXfrm>
    </dsp:sp>
    <dsp:sp modelId="{1CF0304E-8D13-446D-A633-4EAE98169120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-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F5C390-DC1C-4613-8DAF-EC7B1A466836}">
      <dsp:nvSpPr>
        <dsp:cNvPr id="0" name=""/>
        <dsp:cNvSpPr/>
      </dsp:nvSpPr>
      <dsp:spPr>
        <a:xfrm>
          <a:off x="304800" y="1412619"/>
          <a:ext cx="4267200" cy="915120"/>
        </a:xfrm>
        <a:prstGeom prst="roundRect">
          <a:avLst/>
        </a:prstGeom>
        <a:solidFill>
          <a:schemeClr val="accent5">
            <a:hueOff val="0"/>
            <a:satOff val="0"/>
            <a:lumOff val="-35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b="1" kern="1200" dirty="0" smtClean="0"/>
            <a:t>nauczyciele</a:t>
          </a:r>
          <a:endParaRPr lang="pl-PL" sz="3100" b="1" kern="1200" dirty="0"/>
        </a:p>
      </dsp:txBody>
      <dsp:txXfrm>
        <a:off x="304800" y="1412619"/>
        <a:ext cx="4267200" cy="915120"/>
      </dsp:txXfrm>
    </dsp:sp>
    <dsp:sp modelId="{D14B8994-20AD-4F92-B0E4-16515C4F499D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-70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5F5EAB-EDEC-4F81-A342-FD1360A60614}">
      <dsp:nvSpPr>
        <dsp:cNvPr id="0" name=""/>
        <dsp:cNvSpPr/>
      </dsp:nvSpPr>
      <dsp:spPr>
        <a:xfrm>
          <a:off x="304800" y="2818780"/>
          <a:ext cx="4267200" cy="915120"/>
        </a:xfrm>
        <a:prstGeom prst="roundRect">
          <a:avLst/>
        </a:prstGeom>
        <a:solidFill>
          <a:schemeClr val="accent5">
            <a:hueOff val="0"/>
            <a:satOff val="0"/>
            <a:lumOff val="-70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b="1" kern="1200" dirty="0" smtClean="0"/>
            <a:t>specjaliści</a:t>
          </a:r>
          <a:endParaRPr lang="pl-PL" sz="3100" b="1" kern="1200" dirty="0"/>
        </a:p>
      </dsp:txBody>
      <dsp:txXfrm>
        <a:off x="304800" y="2818780"/>
        <a:ext cx="4267200" cy="915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FBF6-93B7-4798-A02C-316A69706C43}" type="datetimeFigureOut">
              <a:rPr lang="pl-PL" smtClean="0"/>
              <a:pPr/>
              <a:t>2021-09-23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869C856-E97C-495F-A865-0C1476F21A1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FBF6-93B7-4798-A02C-316A69706C43}" type="datetimeFigureOut">
              <a:rPr lang="pl-PL" smtClean="0"/>
              <a:pPr/>
              <a:t>2021-09-23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C856-E97C-495F-A865-0C1476F21A1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FBF6-93B7-4798-A02C-316A69706C43}" type="datetimeFigureOut">
              <a:rPr lang="pl-PL" smtClean="0"/>
              <a:pPr/>
              <a:t>2021-09-23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C856-E97C-495F-A865-0C1476F21A1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FBF6-93B7-4798-A02C-316A69706C43}" type="datetimeFigureOut">
              <a:rPr lang="pl-PL" smtClean="0"/>
              <a:pPr/>
              <a:t>2021-09-23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869C856-E97C-495F-A865-0C1476F21A1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FBF6-93B7-4798-A02C-316A69706C43}" type="datetimeFigureOut">
              <a:rPr lang="pl-PL" smtClean="0"/>
              <a:pPr/>
              <a:t>2021-09-23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C856-E97C-495F-A865-0C1476F21A1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FBF6-93B7-4798-A02C-316A69706C43}" type="datetimeFigureOut">
              <a:rPr lang="pl-PL" smtClean="0"/>
              <a:pPr/>
              <a:t>2021-09-23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C856-E97C-495F-A865-0C1476F21A1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FBF6-93B7-4798-A02C-316A69706C43}" type="datetimeFigureOut">
              <a:rPr lang="pl-PL" smtClean="0"/>
              <a:pPr/>
              <a:t>2021-09-23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869C856-E97C-495F-A865-0C1476F21A1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FBF6-93B7-4798-A02C-316A69706C43}" type="datetimeFigureOut">
              <a:rPr lang="pl-PL" smtClean="0"/>
              <a:pPr/>
              <a:t>2021-09-23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C856-E97C-495F-A865-0C1476F21A1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FBF6-93B7-4798-A02C-316A69706C43}" type="datetimeFigureOut">
              <a:rPr lang="pl-PL" smtClean="0"/>
              <a:pPr/>
              <a:t>2021-09-23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C856-E97C-495F-A865-0C1476F21A1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FBF6-93B7-4798-A02C-316A69706C43}" type="datetimeFigureOut">
              <a:rPr lang="pl-PL" smtClean="0"/>
              <a:pPr/>
              <a:t>2021-09-23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C856-E97C-495F-A865-0C1476F21A1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FBF6-93B7-4798-A02C-316A69706C43}" type="datetimeFigureOut">
              <a:rPr lang="pl-PL" smtClean="0"/>
              <a:pPr/>
              <a:t>2021-09-23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C856-E97C-495F-A865-0C1476F21A1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17EFBF6-93B7-4798-A02C-316A69706C43}" type="datetimeFigureOut">
              <a:rPr lang="pl-PL" smtClean="0"/>
              <a:pPr/>
              <a:t>2021-09-23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869C856-E97C-495F-A865-0C1476F21A1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504" y="1772816"/>
            <a:ext cx="8458200" cy="3024336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l-PL" b="1" dirty="0" smtClean="0"/>
              <a:t>POMOC </a:t>
            </a:r>
            <a:br>
              <a:rPr lang="pl-PL" b="1" dirty="0" smtClean="0"/>
            </a:br>
            <a:r>
              <a:rPr lang="pl-PL" b="1" dirty="0" smtClean="0"/>
              <a:t>PSYCHOLOGICZNO-PEDAGOGICZNA </a:t>
            </a:r>
            <a:br>
              <a:rPr lang="pl-PL" b="1" dirty="0" smtClean="0"/>
            </a:br>
            <a:r>
              <a:rPr lang="pl-PL" b="1" dirty="0" smtClean="0"/>
              <a:t>W SZKOLE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1800" dirty="0" smtClean="0"/>
              <a:t>W zakresie organizacji pomocy psychologiczno-pedagogicznej do obowiązków </a:t>
            </a:r>
            <a:r>
              <a:rPr lang="pl-PL" sz="1800" b="1" dirty="0" smtClean="0"/>
              <a:t>nauczycieli i specjalistów</a:t>
            </a:r>
            <a:r>
              <a:rPr lang="pl-PL" sz="1800" dirty="0" smtClean="0"/>
              <a:t> należy w szczególności: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514800" indent="-514800">
              <a:spcAft>
                <a:spcPts val="600"/>
              </a:spcAft>
              <a:buClrTx/>
              <a:buFont typeface="+mj-lt"/>
              <a:buAutoNum type="arabicParenR" startAt="12"/>
            </a:pPr>
            <a:r>
              <a:rPr lang="pl-PL" sz="7200" dirty="0" smtClean="0"/>
              <a:t>dostosowywanie metod pracy do sposobów uczenia się ucznia; </a:t>
            </a:r>
          </a:p>
          <a:p>
            <a:pPr marL="514350" indent="-514350">
              <a:spcAft>
                <a:spcPts val="600"/>
              </a:spcAft>
              <a:buClrTx/>
              <a:buFont typeface="+mj-lt"/>
              <a:buAutoNum type="arabicParenR" startAt="12"/>
            </a:pPr>
            <a:r>
              <a:rPr lang="pl-PL" sz="7200" dirty="0" smtClean="0"/>
              <a:t>udział w zebraniach organizowanych przez wychowawcę klasy;</a:t>
            </a:r>
          </a:p>
          <a:p>
            <a:pPr marL="514350" indent="-514350">
              <a:spcAft>
                <a:spcPts val="600"/>
              </a:spcAft>
              <a:buClrTx/>
              <a:buFont typeface="+mj-lt"/>
              <a:buAutoNum type="arabicParenR" startAt="12"/>
            </a:pPr>
            <a:r>
              <a:rPr lang="pl-PL" sz="7200" dirty="0" smtClean="0"/>
              <a:t>komunikowanie rodzicom postępów ucznia oraz efektywności świadczonej pomocy;</a:t>
            </a:r>
          </a:p>
          <a:p>
            <a:pPr marL="514350" indent="-514350">
              <a:spcAft>
                <a:spcPts val="600"/>
              </a:spcAft>
              <a:buClrTx/>
              <a:buFont typeface="+mj-lt"/>
              <a:buAutoNum type="arabicParenR" startAt="12"/>
            </a:pPr>
            <a:r>
              <a:rPr lang="pl-PL" sz="7200" dirty="0" smtClean="0"/>
              <a:t>ocenianie efektywności udzielonej pomocy i formułowanie wniosków dotyczących dalszych działań mających na celu poprawę funkcjonowania ucznia;</a:t>
            </a:r>
          </a:p>
          <a:p>
            <a:pPr marL="514800" indent="-514800">
              <a:spcBef>
                <a:spcPts val="24"/>
              </a:spcBef>
              <a:spcAft>
                <a:spcPts val="600"/>
              </a:spcAft>
              <a:buClrTx/>
              <a:buFont typeface="+mj-lt"/>
              <a:buAutoNum type="arabicParenR" startAt="16"/>
            </a:pPr>
            <a:r>
              <a:rPr lang="pl-PL" sz="7200" dirty="0" smtClean="0"/>
              <a:t>współpraca </a:t>
            </a:r>
            <a:r>
              <a:rPr lang="pl-PL" sz="7200" dirty="0" smtClean="0"/>
              <a:t>z poradnią psychologiczno-pedagogiczną w procesie diagnostycznym </a:t>
            </a:r>
            <a:br>
              <a:rPr lang="pl-PL" sz="7200" dirty="0" smtClean="0"/>
            </a:br>
            <a:r>
              <a:rPr lang="pl-PL" sz="7200" dirty="0" smtClean="0"/>
              <a:t>i postdiagnostycznym, w szczególności w zakresie oceny funkcjonowania uczniów, barier i ograniczeń w środowisku utrudniających funkcjonowanie uczniów i ich uczestnictwo w życiu szkoły oraz efektów działań podejmowanych w celu poprawy funkcjonowania ucznia oraz planowania dalszych </a:t>
            </a:r>
            <a:r>
              <a:rPr lang="pl-PL" sz="7200" dirty="0" smtClean="0"/>
              <a:t>działań;</a:t>
            </a:r>
          </a:p>
          <a:p>
            <a:pPr marL="514800" indent="-514800">
              <a:spcBef>
                <a:spcPts val="24"/>
              </a:spcBef>
              <a:spcAft>
                <a:spcPts val="600"/>
              </a:spcAft>
              <a:buClrTx/>
              <a:buFont typeface="+mj-lt"/>
              <a:buAutoNum type="arabicParenR" startAt="16"/>
            </a:pPr>
            <a:r>
              <a:rPr lang="pl-PL" sz="7200" dirty="0" smtClean="0"/>
              <a:t>udzielanie </a:t>
            </a:r>
            <a:r>
              <a:rPr lang="pl-PL" sz="7200" dirty="0" smtClean="0"/>
              <a:t>doraźnej pomocy uczniom w sytuacjach kryzysowych z wykorzystaniem zasobów ucznia, jego rodziny, otoczenia społecznego i instytucji </a:t>
            </a:r>
            <a:r>
              <a:rPr lang="pl-PL" sz="7200" dirty="0" smtClean="0"/>
              <a:t>pomocowych;</a:t>
            </a:r>
          </a:p>
          <a:p>
            <a:pPr marL="514800" indent="-514800">
              <a:spcBef>
                <a:spcPts val="24"/>
              </a:spcBef>
              <a:spcAft>
                <a:spcPts val="600"/>
              </a:spcAft>
              <a:buClrTx/>
              <a:buFont typeface="+mj-lt"/>
              <a:buAutoNum type="arabicParenR" startAt="16"/>
            </a:pPr>
            <a:r>
              <a:rPr lang="pl-PL" sz="7200" dirty="0" smtClean="0"/>
              <a:t>stosowanie </a:t>
            </a:r>
            <a:r>
              <a:rPr lang="pl-PL" sz="7200" dirty="0" smtClean="0"/>
              <a:t>oceniania wspierającego </a:t>
            </a:r>
            <a:r>
              <a:rPr lang="pl-PL" sz="7200" dirty="0" smtClean="0"/>
              <a:t>ucznia;</a:t>
            </a:r>
          </a:p>
          <a:p>
            <a:pPr marL="514800" indent="-514800">
              <a:spcBef>
                <a:spcPts val="24"/>
              </a:spcBef>
              <a:spcAft>
                <a:spcPts val="600"/>
              </a:spcAft>
              <a:buClrTx/>
              <a:buFont typeface="+mj-lt"/>
              <a:buAutoNum type="arabicParenR" startAt="16"/>
            </a:pPr>
            <a:r>
              <a:rPr lang="pl-PL" sz="7200" dirty="0" smtClean="0"/>
              <a:t>prowadzenie </a:t>
            </a:r>
            <a:r>
              <a:rPr lang="pl-PL" sz="7200" dirty="0" smtClean="0"/>
              <a:t>doradztwa edukacyjno – </a:t>
            </a:r>
            <a:r>
              <a:rPr lang="pl-PL" sz="7200" dirty="0" smtClean="0"/>
              <a:t>zawodowego;</a:t>
            </a:r>
          </a:p>
          <a:p>
            <a:pPr marL="514800" indent="-514800">
              <a:spcBef>
                <a:spcPts val="24"/>
              </a:spcBef>
              <a:spcAft>
                <a:spcPts val="600"/>
              </a:spcAft>
              <a:buClrTx/>
              <a:buFont typeface="+mj-lt"/>
              <a:buAutoNum type="arabicParenR" startAt="16"/>
            </a:pPr>
            <a:r>
              <a:rPr lang="pl-PL" sz="7200" dirty="0" smtClean="0"/>
              <a:t>prowadzenie </a:t>
            </a:r>
            <a:r>
              <a:rPr lang="pl-PL" sz="7200" dirty="0" smtClean="0"/>
              <a:t>dokumentacji zgodnie z przepisami.</a:t>
            </a:r>
          </a:p>
          <a:p>
            <a:pPr marL="514350" indent="-514350">
              <a:buClrTx/>
              <a:buFont typeface="+mj-lt"/>
              <a:buAutoNum type="arabicParenR" startAt="14"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§ 95 ust. 4 statutu</a:t>
            </a:r>
          </a:p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</a:rPr>
              <a:t>   </a:t>
            </a:r>
          </a:p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smtClean="0">
                <a:solidFill>
                  <a:srgbClr val="FF0000"/>
                </a:solidFill>
              </a:rPr>
              <a:t>  </a:t>
            </a:r>
            <a:r>
              <a:rPr lang="pl-PL" dirty="0" smtClean="0">
                <a:solidFill>
                  <a:srgbClr val="FF0000"/>
                </a:solidFill>
              </a:rPr>
              <a:t>Wychowawca </a:t>
            </a:r>
            <a:r>
              <a:rPr lang="pl-PL" dirty="0" smtClean="0">
                <a:solidFill>
                  <a:srgbClr val="FF0000"/>
                </a:solidFill>
              </a:rPr>
              <a:t>klasy </a:t>
            </a:r>
            <a:r>
              <a:rPr lang="pl-PL" b="1" dirty="0" smtClean="0"/>
              <a:t>planuje i koordynuje </a:t>
            </a:r>
            <a:r>
              <a:rPr lang="pl-PL" dirty="0" smtClean="0"/>
              <a:t>udzielanie uczniowi pomocy psychologiczno-pedagogicznej, proponuje formy udzielania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tej </a:t>
            </a:r>
            <a:r>
              <a:rPr lang="pl-PL" dirty="0" smtClean="0"/>
              <a:t>pomocy, okres jej udzielania oraz wymiar godzin. Propozycję przedstawia dyrektorowi szkoły.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Cel Procedury: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pl-PL" b="1" dirty="0"/>
              <a:t>u</a:t>
            </a:r>
            <a:r>
              <a:rPr lang="pl-PL" b="1" dirty="0" smtClean="0"/>
              <a:t>jednolicenie</a:t>
            </a:r>
            <a:r>
              <a:rPr lang="pl-PL" dirty="0" smtClean="0"/>
              <a:t> działań podejmowanych w szkole w ramach </a:t>
            </a:r>
            <a:r>
              <a:rPr lang="pl-PL" dirty="0" err="1" smtClean="0"/>
              <a:t>ppp</a:t>
            </a:r>
            <a:r>
              <a:rPr lang="pl-PL" dirty="0" smtClean="0"/>
              <a:t>,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pl-PL" b="1" dirty="0"/>
              <a:t>u</a:t>
            </a:r>
            <a:r>
              <a:rPr lang="pl-PL" b="1" dirty="0" smtClean="0"/>
              <a:t>szczegółowienie</a:t>
            </a:r>
            <a:r>
              <a:rPr lang="pl-PL" dirty="0" smtClean="0"/>
              <a:t> zadań poszczególnych podmiotów,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pl-PL" b="1" dirty="0"/>
              <a:t>u</a:t>
            </a:r>
            <a:r>
              <a:rPr lang="pl-PL" b="1" dirty="0" smtClean="0"/>
              <a:t>jednolicenie</a:t>
            </a:r>
            <a:r>
              <a:rPr lang="pl-PL" dirty="0" smtClean="0"/>
              <a:t> dokumentów w procesie wnioskowania, organizowania i ewaluacji udzielanej pomocy,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pl-PL" b="1" dirty="0"/>
              <a:t>wskazanie sposobu </a:t>
            </a:r>
            <a:r>
              <a:rPr lang="pl-PL" dirty="0"/>
              <a:t>przechowywania </a:t>
            </a:r>
            <a:r>
              <a:rPr lang="pl-PL" dirty="0" smtClean="0"/>
              <a:t>dokumentów,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 smtClean="0"/>
              <a:t>ETAPY organizacji i realizacji </a:t>
            </a:r>
            <a:br>
              <a:rPr lang="pl-PL" sz="2400" b="1" dirty="0" smtClean="0"/>
            </a:br>
            <a:r>
              <a:rPr lang="pl-PL" sz="2400" b="1" dirty="0" smtClean="0"/>
              <a:t>pomocy psychologiczno – pedagogicznej </a:t>
            </a:r>
            <a:endParaRPr lang="pl-PL" sz="2400" b="1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848" t="30229" r="30353" b="20450"/>
          <a:stretch>
            <a:fillRect/>
          </a:stretch>
        </p:blipFill>
        <p:spPr bwMode="auto">
          <a:xfrm>
            <a:off x="0" y="1412776"/>
            <a:ext cx="9144000" cy="543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Dokumentowanie udzielanej pomocy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Dokumentację udzielanej pomocy </a:t>
            </a:r>
            <a:r>
              <a:rPr lang="pl-PL" dirty="0" err="1" smtClean="0"/>
              <a:t>pp</a:t>
            </a:r>
            <a:r>
              <a:rPr lang="pl-PL" dirty="0" smtClean="0"/>
              <a:t> prowadzą:</a:t>
            </a:r>
          </a:p>
          <a:p>
            <a:endParaRPr lang="pl-PL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691680" y="24928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823" t="31286" r="50947" b="31529"/>
          <a:stretch>
            <a:fillRect/>
          </a:stretch>
        </p:blipFill>
        <p:spPr bwMode="auto">
          <a:xfrm>
            <a:off x="0" y="-1"/>
            <a:ext cx="9144000" cy="681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Część I teczki – prowadzi wychowawca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052736"/>
            <a:ext cx="8839200" cy="5688632"/>
          </a:xfrm>
        </p:spPr>
        <p:txBody>
          <a:bodyPr>
            <a:noAutofit/>
          </a:bodyPr>
          <a:lstStyle/>
          <a:p>
            <a:pPr marL="342900" lvl="4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+mj-lt"/>
              <a:buAutoNum type="arabicParenR"/>
            </a:pP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kopię orzeczenia, opinii z podpisami nauczycieli potwierdzających zapoznanie się </a:t>
            </a:r>
            <a:br>
              <a:rPr lang="pl-PL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z treścią dokumentu (zał. nr 11);</a:t>
            </a:r>
          </a:p>
          <a:p>
            <a:pPr marL="342900" lvl="4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+mj-lt"/>
              <a:buAutoNum type="arabicParenR"/>
            </a:pP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wniosek o objęcie pomocą psychologiczno-pedagogiczną (zał. nr 2);</a:t>
            </a:r>
          </a:p>
          <a:p>
            <a:pPr marL="342900" lvl="4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+mj-lt"/>
              <a:buAutoNum type="arabicParenR"/>
            </a:pP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zawiadomienia rodzica/prawnego opiekuna/pełnoletniego ucznia o potrzebie objęcia ucznia </a:t>
            </a:r>
            <a:r>
              <a:rPr lang="pl-PL" sz="1500" dirty="0" err="1" smtClean="0">
                <a:latin typeface="Times New Roman" pitchFamily="18" charset="0"/>
                <a:cs typeface="Times New Roman" pitchFamily="18" charset="0"/>
              </a:rPr>
              <a:t>ppp</a:t>
            </a: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 (zał. nr 19);</a:t>
            </a:r>
          </a:p>
          <a:p>
            <a:pPr marL="342900" lvl="4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+mj-lt"/>
              <a:buAutoNum type="arabicParenR"/>
            </a:pP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zawiadomienie o terminie zebrania zespołu nauczycieli (zał. nr 20);</a:t>
            </a:r>
          </a:p>
          <a:p>
            <a:pPr marL="342900" lvl="4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+mj-lt"/>
              <a:buAutoNum type="arabicParenR"/>
            </a:pP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arkusz obserwacji pedagogicznej ucznia prowadzonej w celu rozpoznania potrzeb </a:t>
            </a:r>
            <a:br>
              <a:rPr lang="pl-PL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w zakresie pomocy psychologiczno-pedagogicznej (zał. nr 15);</a:t>
            </a:r>
          </a:p>
          <a:p>
            <a:pPr marL="342900" lvl="4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+mj-lt"/>
              <a:buAutoNum type="arabicParenR"/>
            </a:pP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arkusz obserwacji pedagogicznej ucznia niebędącego obywatelem polskim lub będącego obywatelem polskim pobierającym naukę w szkole funkcjonującej w systemie oświaty innych państw (zał. nr 16);</a:t>
            </a:r>
          </a:p>
          <a:p>
            <a:pPr marL="342900" lvl="4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+mj-lt"/>
              <a:buAutoNum type="arabicParenR"/>
            </a:pP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arkusz obserwacji pedagogicznej ucznia zdolnego prowadzonej w celu rozpoznania potrzeb  w zakresie pomocy psychologiczni-pedagogicznej (zał. nr 17);</a:t>
            </a:r>
          </a:p>
          <a:p>
            <a:pPr marL="342900" lvl="4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+mj-lt"/>
              <a:buAutoNum type="arabicParenR"/>
            </a:pP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arkusza oceny efektów pomocy psychologiczno-pedagogicznej udzielanej uczniowi </a:t>
            </a:r>
            <a:br>
              <a:rPr lang="pl-PL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w ramach dodatkowych form (zał. nr 18); </a:t>
            </a:r>
          </a:p>
          <a:p>
            <a:pPr marL="342900" lvl="4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+mj-lt"/>
              <a:buAutoNum type="arabicParenR"/>
            </a:pP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dostosowania wymagań edukacyjnych opracowane przez poszczególnych nauczycieli (zał. nr 24);</a:t>
            </a:r>
          </a:p>
          <a:p>
            <a:pPr marL="342900" lvl="4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+mj-lt"/>
              <a:buAutoNum type="arabicParenR"/>
            </a:pP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dokumentację rejestrującą podejmowane działania w zakresie pomocy psychologiczno-pedagogicznej (np. notatki z rozmów z rodzicami/prawnymi opiekunami i inne);</a:t>
            </a:r>
          </a:p>
          <a:p>
            <a:pPr marL="342900" lvl="4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+mj-lt"/>
              <a:buAutoNum type="arabicParenR"/>
            </a:pP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inną dokumentację zespołu nauczycieli i specjalistów pracujących z uczniem.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-27384"/>
            <a:ext cx="8686800" cy="838200"/>
          </a:xfrm>
        </p:spPr>
        <p:txBody>
          <a:bodyPr>
            <a:normAutofit/>
          </a:bodyPr>
          <a:lstStyle/>
          <a:p>
            <a:r>
              <a:rPr lang="pl-PL" dirty="0" smtClean="0"/>
              <a:t>Część II teczki – prowadzi pedagog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692696"/>
            <a:ext cx="9036496" cy="5688632"/>
          </a:xfrm>
        </p:spPr>
        <p:txBody>
          <a:bodyPr>
            <a:noAutofit/>
          </a:bodyPr>
          <a:lstStyle/>
          <a:p>
            <a:pPr marL="342900" lvl="4" indent="-342900">
              <a:spcBef>
                <a:spcPts val="0"/>
              </a:spcBef>
              <a:spcAft>
                <a:spcPts val="600"/>
              </a:spcAft>
              <a:buClrTx/>
              <a:buSzPct val="70000"/>
              <a:buFont typeface="+mj-lt"/>
              <a:buAutoNum type="arabicParenR"/>
            </a:pP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wniosek o zorganizowanie pomocy psychologiczno-pedagogicznej (zał. nr 1)</a:t>
            </a:r>
          </a:p>
          <a:p>
            <a:pPr marL="342900" lvl="4" indent="-342900">
              <a:spcBef>
                <a:spcPts val="0"/>
              </a:spcBef>
              <a:spcAft>
                <a:spcPts val="600"/>
              </a:spcAft>
              <a:buClrTx/>
              <a:buSzPct val="70000"/>
              <a:buFont typeface="+mj-lt"/>
              <a:buAutoNum type="arabicParenR"/>
            </a:pP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wniosek o objęcie ucznia indywidualnym nauczaniem (zał. nr 3);</a:t>
            </a:r>
          </a:p>
          <a:p>
            <a:pPr marL="342900" lvl="4" indent="-342900">
              <a:spcBef>
                <a:spcPts val="0"/>
              </a:spcBef>
              <a:spcAft>
                <a:spcPts val="600"/>
              </a:spcAft>
              <a:buClrTx/>
              <a:buSzPct val="70000"/>
              <a:buFont typeface="+mj-lt"/>
              <a:buAutoNum type="arabicParenR"/>
            </a:pP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opinie, orzeczenia;</a:t>
            </a:r>
          </a:p>
          <a:p>
            <a:pPr marL="342900" lvl="4" indent="-342900">
              <a:spcBef>
                <a:spcPts val="0"/>
              </a:spcBef>
              <a:spcAft>
                <a:spcPts val="600"/>
              </a:spcAft>
              <a:buClrTx/>
              <a:buSzPct val="70000"/>
              <a:buFont typeface="+mj-lt"/>
              <a:buAutoNum type="arabicParenR"/>
            </a:pP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korespondencję  dyrektora z organem prowadzącym ( zał. nr 6, zał. nr 7, zał. nr 8, zał. nr 9);</a:t>
            </a:r>
          </a:p>
          <a:p>
            <a:pPr marL="342900" lvl="4" indent="-342900">
              <a:spcBef>
                <a:spcPts val="0"/>
              </a:spcBef>
              <a:spcAft>
                <a:spcPts val="600"/>
              </a:spcAft>
              <a:buClrTx/>
              <a:buSzPct val="70000"/>
              <a:buFont typeface="+mj-lt"/>
              <a:buAutoNum type="arabicParenR"/>
            </a:pP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dokumenty dotyczące objęcia ucznia określonymi formami pomocy psychologiczno-pedagogicznej: zawiadomienia rodzica (zał. nr 21); decyzję rodzica (zał. nr 22); decyzję dyrektora (zał. nr 23);</a:t>
            </a:r>
          </a:p>
          <a:p>
            <a:pPr marL="342900" lvl="4" indent="-342900">
              <a:spcBef>
                <a:spcPts val="0"/>
              </a:spcBef>
              <a:spcAft>
                <a:spcPts val="600"/>
              </a:spcAft>
              <a:buClrTx/>
              <a:buSzPct val="70000"/>
              <a:buFont typeface="+mj-lt"/>
              <a:buAutoNum type="arabicParenR"/>
            </a:pP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dokumenty w sprawie zindywidualizowanej ścieżki kształcenia: informację o złożeniu wniosku do PPP (zał. nr 5); analizę funkcjonowania ucznia; opis trudności w funkcjonowaniu ucznia; wniosek  o ustalenie wymiaru godzin zajęć (zał. nr 4);</a:t>
            </a:r>
          </a:p>
          <a:p>
            <a:pPr marL="342900" lvl="4" indent="-342900">
              <a:spcBef>
                <a:spcPts val="0"/>
              </a:spcBef>
              <a:spcAft>
                <a:spcPts val="600"/>
              </a:spcAft>
              <a:buClrTx/>
              <a:buSzPct val="70000"/>
              <a:buFont typeface="+mj-lt"/>
              <a:buAutoNum type="arabicParenR"/>
            </a:pP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arkusze wielospecjalistycznej oceny poziomu funkcjonowania ucznia (WOPFU), (na wejściu zał. nr 12, okresowa zał. nr 13);</a:t>
            </a:r>
          </a:p>
          <a:p>
            <a:pPr marL="342900" lvl="4" indent="-342900">
              <a:spcBef>
                <a:spcPts val="0"/>
              </a:spcBef>
              <a:spcAft>
                <a:spcPts val="600"/>
              </a:spcAft>
              <a:buClrTx/>
              <a:buSzPct val="70000"/>
              <a:buFont typeface="+mj-lt"/>
              <a:buAutoNum type="arabicParenR"/>
            </a:pP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indywidualny program edukacyjno-terapeutyczny i jego modyfikacje (zał. nr 14);</a:t>
            </a:r>
          </a:p>
          <a:p>
            <a:pPr marL="342900" lvl="4" indent="-342900">
              <a:spcBef>
                <a:spcPts val="0"/>
              </a:spcBef>
              <a:spcAft>
                <a:spcPts val="600"/>
              </a:spcAft>
              <a:buClrTx/>
              <a:buSzPct val="70000"/>
              <a:buFont typeface="+mj-lt"/>
              <a:buAutoNum type="arabicParenR"/>
            </a:pP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zgodę rodzica/opiekuna prawnego/pełnoletniego ucznia na wystąpienie przez szkołę </a:t>
            </a:r>
            <a:br>
              <a:rPr lang="pl-PL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do Publicznej Poradni Psychologiczno – Pedagogicznej z wnioskiem </a:t>
            </a:r>
            <a:br>
              <a:rPr lang="pl-PL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o przeprowadzenie diagnozy (zał. nr 25);</a:t>
            </a:r>
          </a:p>
          <a:p>
            <a:pPr marL="342900" lvl="4" indent="-342900">
              <a:spcBef>
                <a:spcPts val="0"/>
              </a:spcBef>
              <a:spcAft>
                <a:spcPts val="600"/>
              </a:spcAft>
              <a:buClrTx/>
              <a:buSzPct val="70000"/>
              <a:buFont typeface="+mj-lt"/>
              <a:buAutoNum type="arabicParenR"/>
            </a:pP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wniosek dyrektora do poradni psychologiczno-pedagogicznej o  przeprowadzenie  diagnozy i wskazanie sposobu rozwiązania problemu ucznia (zał. nr 10);</a:t>
            </a:r>
          </a:p>
          <a:p>
            <a:pPr marL="342900" lvl="4" indent="-342900">
              <a:spcBef>
                <a:spcPts val="0"/>
              </a:spcBef>
              <a:spcAft>
                <a:spcPts val="600"/>
              </a:spcAft>
              <a:buClrTx/>
              <a:buSzPct val="70000"/>
              <a:buFont typeface="+mj-lt"/>
              <a:buAutoNum type="arabicParenR"/>
            </a:pP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diagnozy potrzeb uczniów oddziałów w zakresie dodatkowych form pomocy psychologiczno-pedagogicznej na dany rok szkolny (zał. nr 26);</a:t>
            </a:r>
          </a:p>
          <a:p>
            <a:pPr marL="342900" lvl="4" indent="-342900">
              <a:spcBef>
                <a:spcPts val="0"/>
              </a:spcBef>
              <a:spcAft>
                <a:spcPts val="600"/>
              </a:spcAft>
              <a:buClrTx/>
              <a:buSzPct val="70000"/>
              <a:buFont typeface="+mj-lt"/>
              <a:buAutoNum type="arabicParenR"/>
            </a:pP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diagnozy potrzeb oddziałów w zakresie dodatkowych form pomocy psychologiczno-pedagogicznej na dany rok szkolny (zał. nr 27);</a:t>
            </a:r>
          </a:p>
          <a:p>
            <a:pPr marL="342900" lvl="4" indent="-342900">
              <a:spcBef>
                <a:spcPts val="0"/>
              </a:spcBef>
              <a:spcAft>
                <a:spcPts val="600"/>
              </a:spcAft>
              <a:buClrTx/>
              <a:buSzPct val="70000"/>
              <a:buFont typeface="+mj-lt"/>
              <a:buAutoNum type="arabicParenR"/>
            </a:pP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inną, w zależności od sytuacji.</a:t>
            </a:r>
            <a:endParaRPr lang="pl-PL" sz="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Obieg dokumentów</a:t>
            </a:r>
            <a:endParaRPr lang="pl-PL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781" t="17559" r="50947" b="44257"/>
          <a:stretch>
            <a:fillRect/>
          </a:stretch>
        </p:blipFill>
        <p:spPr bwMode="auto">
          <a:xfrm>
            <a:off x="0" y="1628800"/>
            <a:ext cx="918102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trzałka w prawo 6"/>
          <p:cNvSpPr/>
          <p:nvPr/>
        </p:nvSpPr>
        <p:spPr>
          <a:xfrm rot="17616403">
            <a:off x="6335718" y="3281148"/>
            <a:ext cx="2113223" cy="36004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pedagogszkolny.pl/foto2/wykaz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"/>
            <a:ext cx="8064896" cy="6942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Obowiązkiem szkoły jest: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endParaRPr lang="pl-PL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pl-PL" sz="4000" b="1" dirty="0" smtClean="0"/>
              <a:t>rozpoznawaniu</a:t>
            </a:r>
            <a:r>
              <a:rPr lang="pl-PL" dirty="0" smtClean="0"/>
              <a:t> indywidualnych </a:t>
            </a:r>
            <a:r>
              <a:rPr lang="pl-PL" sz="4000" b="1" dirty="0" smtClean="0"/>
              <a:t>potrzeb</a:t>
            </a:r>
            <a:r>
              <a:rPr lang="pl-PL" dirty="0" smtClean="0"/>
              <a:t> rozwojowych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 smtClean="0"/>
              <a:t>edukacyjnych ucznia oraz  indywidualnych możliwości psychofizycznych ucznia i czynników środowiskowych wpływających na jego funkcjonowanie w szkole;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pl-PL" sz="4000" b="1" dirty="0" smtClean="0"/>
              <a:t>rozpoznawaniu przyczyn niepowodzeń </a:t>
            </a:r>
            <a:r>
              <a:rPr lang="pl-PL" dirty="0" smtClean="0"/>
              <a:t>edukacyjnych lub trudności w funkcjonowaniu uczniów w tym barier i ograniczeń utrudniających funkcjonowanie uczniów i ich uczestnictwo w życiu szkoły;</a:t>
            </a:r>
          </a:p>
          <a:p>
            <a:pPr>
              <a:buFont typeface="Wingdings" pitchFamily="2" charset="2"/>
              <a:buChar char="Ø"/>
            </a:pPr>
            <a:r>
              <a:rPr lang="pl-PL" sz="4000" b="1" dirty="0" smtClean="0"/>
              <a:t>zaspokajaniu indywidualnych potrzeb </a:t>
            </a:r>
            <a:r>
              <a:rPr lang="pl-PL" dirty="0" smtClean="0"/>
              <a:t>rozwojowych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 smtClean="0"/>
              <a:t>edukacyjnych ucznia;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pl-PL" sz="4000" b="1" dirty="0" smtClean="0"/>
              <a:t>wspieraniu potencjału rozwojowego </a:t>
            </a:r>
            <a:r>
              <a:rPr lang="pl-PL" dirty="0" smtClean="0"/>
              <a:t>ucznia i stwarzaniu warunków do jego aktywnego i pełnego uczestnictwa w życiu szkoły oraz w środowisku społecznym.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20081" t="26600" r="32276" b="13201"/>
          <a:stretch>
            <a:fillRect/>
          </a:stretch>
        </p:blipFill>
        <p:spPr bwMode="auto">
          <a:xfrm>
            <a:off x="0" y="0"/>
            <a:ext cx="9181008" cy="6858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4" name="Elipsa 3"/>
          <p:cNvSpPr/>
          <p:nvPr/>
        </p:nvSpPr>
        <p:spPr>
          <a:xfrm>
            <a:off x="5220072" y="3212976"/>
            <a:ext cx="3528392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2555776" y="5733256"/>
            <a:ext cx="3528392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2843808" y="587727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w bieżącej pracy z uczniem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4868416" y="692696"/>
            <a:ext cx="3528392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Dostosowanie wymagań edukacyjnych</a:t>
            </a:r>
            <a:endParaRPr lang="pl-PL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603" t="42846" r="32101" b="27773"/>
          <a:stretch>
            <a:fillRect/>
          </a:stretch>
        </p:blipFill>
        <p:spPr bwMode="auto">
          <a:xfrm>
            <a:off x="0" y="1556792"/>
            <a:ext cx="9158614" cy="417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Łącznik prosty 4"/>
          <p:cNvCxnSpPr/>
          <p:nvPr/>
        </p:nvCxnSpPr>
        <p:spPr>
          <a:xfrm>
            <a:off x="971600" y="3717032"/>
            <a:ext cx="15121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971600" y="4149080"/>
            <a:ext cx="158417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971600" y="4581128"/>
            <a:ext cx="86409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971600" y="5373216"/>
            <a:ext cx="525658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pl-PL" sz="3200" dirty="0" smtClean="0"/>
              <a:t>Modele organizowania pomocy </a:t>
            </a:r>
            <a:r>
              <a:rPr lang="pl-PL" sz="3200" dirty="0" err="1" smtClean="0"/>
              <a:t>pp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arenR"/>
            </a:pPr>
            <a:r>
              <a:rPr lang="pl-PL" b="1" dirty="0" smtClean="0"/>
              <a:t>§ 9</a:t>
            </a:r>
            <a:r>
              <a:rPr lang="pl-PL" dirty="0" smtClean="0"/>
              <a:t> dla uczniów posiadających orzeczenie o potrzebie kształcenia specjalnego wydane przez poradnię psychologiczno –pedagogiczną,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arenR"/>
            </a:pPr>
            <a:r>
              <a:rPr lang="pl-PL" b="1" dirty="0" smtClean="0"/>
              <a:t>§ 10 </a:t>
            </a:r>
            <a:r>
              <a:rPr lang="pl-PL" dirty="0" smtClean="0"/>
              <a:t>dla uczniów posiadających orzeczenie o potrzebie indywidualnego nauczania wydane przez poradnię psychologiczno –pedagogiczną,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arenR"/>
            </a:pPr>
            <a:r>
              <a:rPr lang="pl-PL" b="1" dirty="0" smtClean="0"/>
              <a:t>§ 11 </a:t>
            </a:r>
            <a:r>
              <a:rPr lang="pl-PL" dirty="0" smtClean="0"/>
              <a:t>dla uczniów posiadających opinię wydaną przez poradnię psychologiczno –pedagogiczną,</a:t>
            </a:r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pl-PL" sz="3200" dirty="0" smtClean="0"/>
              <a:t>Modele organizowania pomocy </a:t>
            </a:r>
            <a:r>
              <a:rPr lang="pl-PL" sz="3200" dirty="0" err="1" smtClean="0"/>
              <a:t>pp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arenR"/>
            </a:pPr>
            <a:r>
              <a:rPr lang="pl-PL" b="1" dirty="0" smtClean="0"/>
              <a:t>§ 12 </a:t>
            </a:r>
            <a:r>
              <a:rPr lang="pl-PL" dirty="0" smtClean="0"/>
              <a:t>w formie zindywidualizowanej  ścieżki kształcenia,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arenR"/>
            </a:pPr>
            <a:r>
              <a:rPr lang="pl-PL" b="1" dirty="0" smtClean="0"/>
              <a:t>§ 13 </a:t>
            </a:r>
            <a:r>
              <a:rPr lang="pl-PL" dirty="0" smtClean="0"/>
              <a:t>dla uczniów nieposiadających opinii lub orzeczenia a wymagających objęcia pomocą,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arenR"/>
            </a:pPr>
            <a:r>
              <a:rPr lang="pl-PL" b="1" dirty="0" smtClean="0"/>
              <a:t>§ 14 </a:t>
            </a:r>
            <a:r>
              <a:rPr lang="pl-PL" dirty="0" smtClean="0"/>
              <a:t>dla uczniów, którzy nie są obywatelami polskimi oraz uczniom będącymi obywatelami polskimi, którzy pobierali naukę w innych państwach,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arenR"/>
            </a:pPr>
            <a:r>
              <a:rPr lang="pl-PL" b="1" dirty="0" smtClean="0"/>
              <a:t>§ 15 </a:t>
            </a:r>
            <a:r>
              <a:rPr lang="pl-PL" dirty="0" smtClean="0"/>
              <a:t>uczniom wykazującym ponadprzeciętne uzdolnienia,</a:t>
            </a:r>
          </a:p>
          <a:p>
            <a:pPr marL="514350" indent="-514350">
              <a:spcAft>
                <a:spcPts val="600"/>
              </a:spcAft>
              <a:buNone/>
            </a:pPr>
            <a:endParaRPr lang="pl-PL" dirty="0" smtClean="0"/>
          </a:p>
          <a:p>
            <a:pPr marL="514350" indent="-514350">
              <a:spcAft>
                <a:spcPts val="600"/>
              </a:spcAft>
              <a:buFont typeface="+mj-lt"/>
              <a:buAutoNum type="arabicParenR"/>
            </a:pPr>
            <a:endParaRPr lang="pl-PL" dirty="0" smtClean="0"/>
          </a:p>
          <a:p>
            <a:pPr marL="514350" indent="-514350">
              <a:spcAft>
                <a:spcPts val="600"/>
              </a:spcAft>
              <a:buFont typeface="+mj-lt"/>
              <a:buAutoNum type="arabicParenR"/>
            </a:pPr>
            <a:endParaRPr lang="pl-PL" b="1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§ 9 - </a:t>
            </a:r>
            <a:r>
              <a:rPr lang="pl-PL" dirty="0" smtClean="0"/>
              <a:t>Uczniowie z orzeczeniem </a:t>
            </a:r>
            <a:br>
              <a:rPr lang="pl-PL" dirty="0" smtClean="0"/>
            </a:br>
            <a:r>
              <a:rPr lang="pl-PL" dirty="0" smtClean="0"/>
              <a:t>o potrzebie kształcenia specjalnego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l="21262" t="19811" r="20857" b="63866"/>
          <a:stretch>
            <a:fillRect/>
          </a:stretch>
        </p:blipFill>
        <p:spPr bwMode="auto">
          <a:xfrm>
            <a:off x="251520" y="1628800"/>
            <a:ext cx="862495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 l="20868" t="20277" r="20464" b="60800"/>
          <a:stretch>
            <a:fillRect/>
          </a:stretch>
        </p:blipFill>
        <p:spPr bwMode="auto">
          <a:xfrm>
            <a:off x="251520" y="2996952"/>
            <a:ext cx="8640960" cy="156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 l="21262" t="19372" r="20857" b="53100"/>
          <a:stretch>
            <a:fillRect/>
          </a:stretch>
        </p:blipFill>
        <p:spPr bwMode="auto">
          <a:xfrm>
            <a:off x="251520" y="4581128"/>
            <a:ext cx="8640960" cy="231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ipsa 8"/>
          <p:cNvSpPr/>
          <p:nvPr/>
        </p:nvSpPr>
        <p:spPr>
          <a:xfrm>
            <a:off x="5580112" y="1484784"/>
            <a:ext cx="3347864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5580112" y="2708920"/>
            <a:ext cx="3347864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5796136" y="4365104"/>
            <a:ext cx="3347864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§ 9 - </a:t>
            </a:r>
            <a:r>
              <a:rPr lang="pl-PL" dirty="0" smtClean="0"/>
              <a:t>Uczniowie z orzeczeniem </a:t>
            </a:r>
            <a:br>
              <a:rPr lang="pl-PL" dirty="0" smtClean="0"/>
            </a:br>
            <a:r>
              <a:rPr lang="pl-PL" dirty="0" smtClean="0"/>
              <a:t>o potrzebie kształcenia specjalnego</a:t>
            </a:r>
            <a:endParaRPr lang="pl-PL" dirty="0"/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310" t="15968" r="20519" b="26756"/>
          <a:stretch>
            <a:fillRect/>
          </a:stretch>
        </p:blipFill>
        <p:spPr bwMode="auto">
          <a:xfrm>
            <a:off x="0" y="1700809"/>
            <a:ext cx="9144000" cy="5208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Obowiązkiem nauczyciela jest </a:t>
            </a:r>
            <a:r>
              <a:rPr lang="pl-PL" b="1" dirty="0" smtClean="0">
                <a:solidFill>
                  <a:srgbClr val="FF0000"/>
                </a:solidFill>
              </a:rPr>
              <a:t>przygotowanie </a:t>
            </a:r>
            <a:r>
              <a:rPr lang="pl-PL" dirty="0" smtClean="0">
                <a:solidFill>
                  <a:schemeClr val="tx1"/>
                </a:solidFill>
              </a:rPr>
              <a:t>wychowawcy</a:t>
            </a:r>
            <a:r>
              <a:rPr lang="pl-PL" b="1" dirty="0" smtClean="0">
                <a:solidFill>
                  <a:schemeClr val="tx1"/>
                </a:solidFill>
              </a:rPr>
              <a:t> </a:t>
            </a:r>
            <a:r>
              <a:rPr lang="pl-PL" dirty="0" smtClean="0"/>
              <a:t>dostosowań wymagań edukacyjnych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15" t="20680" r="18729" b="10609"/>
          <a:stretch>
            <a:fillRect/>
          </a:stretch>
        </p:blipFill>
        <p:spPr bwMode="auto">
          <a:xfrm>
            <a:off x="395536" y="1817440"/>
            <a:ext cx="842493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§ 9 - </a:t>
            </a:r>
            <a:r>
              <a:rPr lang="pl-PL" dirty="0" smtClean="0"/>
              <a:t>Uczniowie z orzeczeniem </a:t>
            </a:r>
            <a:br>
              <a:rPr lang="pl-PL" dirty="0" smtClean="0"/>
            </a:br>
            <a:r>
              <a:rPr lang="pl-PL" dirty="0" smtClean="0"/>
              <a:t>o potrzebie kształcenia specjalnego</a:t>
            </a:r>
            <a:endParaRPr lang="pl-PL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785" t="15968" r="25889" b="6073"/>
          <a:stretch>
            <a:fillRect/>
          </a:stretch>
        </p:blipFill>
        <p:spPr bwMode="auto">
          <a:xfrm>
            <a:off x="4283968" y="1916832"/>
            <a:ext cx="452327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251520" y="2132856"/>
            <a:ext cx="38164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Jeżeli uczeń korzystał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z </a:t>
            </a:r>
            <a:r>
              <a:rPr lang="pl-PL" sz="2400" dirty="0" smtClean="0"/>
              <a:t>dodatkowych (pozalekcyjnych) form </a:t>
            </a:r>
            <a:r>
              <a:rPr lang="pl-PL" sz="2400" dirty="0" smtClean="0"/>
              <a:t>pomocy, nauczyciel </a:t>
            </a:r>
            <a:r>
              <a:rPr lang="pl-PL" sz="2400" dirty="0" smtClean="0"/>
              <a:t>realizujący tę formę pomocy  dokonuje jeden raz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w </a:t>
            </a:r>
            <a:r>
              <a:rPr lang="pl-PL" sz="2400" dirty="0" smtClean="0"/>
              <a:t>okresie, ewaluacji skuteczności udzielanej pomocy i wskazuje wnioski do dalszej pracy (zał. nr 18),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§ 11 - </a:t>
            </a:r>
            <a:r>
              <a:rPr lang="pl-PL" dirty="0" smtClean="0"/>
              <a:t>Uczniowie z opinią PPP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 </a:t>
            </a:r>
            <a:r>
              <a:rPr lang="pl-PL" b="1" u="sng" dirty="0" smtClean="0"/>
              <a:t>Wychowawca niezwłocznie zapoznaje nauczycieli z treścią opinii.  </a:t>
            </a:r>
            <a:r>
              <a:rPr lang="pl-PL" dirty="0" smtClean="0"/>
              <a:t>Nauczyciele fakt zapoznania się z treścią opinii potwierdzają własnoręcznym podpisem na karcie dołączonej do kserokopii opinii (zał. nr 11),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Obowiązkiem nauczyciela jest </a:t>
            </a:r>
            <a:r>
              <a:rPr lang="pl-PL" b="1" dirty="0" smtClean="0">
                <a:solidFill>
                  <a:srgbClr val="FF0000"/>
                </a:solidFill>
              </a:rPr>
              <a:t>przygotowanie wychowawcy </a:t>
            </a:r>
            <a:r>
              <a:rPr lang="pl-PL" dirty="0" smtClean="0"/>
              <a:t>dostosowań wymagań edukacyjnych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15" t="20680" r="18729" b="11590"/>
          <a:stretch>
            <a:fillRect/>
          </a:stretch>
        </p:blipFill>
        <p:spPr bwMode="auto">
          <a:xfrm>
            <a:off x="395536" y="1889448"/>
            <a:ext cx="842493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4525963"/>
          </a:xfrm>
        </p:spPr>
        <p:txBody>
          <a:bodyPr/>
          <a:lstStyle/>
          <a:p>
            <a:pPr algn="ctr">
              <a:buNone/>
            </a:pPr>
            <a:r>
              <a:rPr lang="pl-PL" sz="4000" b="1" dirty="0"/>
              <a:t>ZA ORGANIZACJĘ POMOCY </a:t>
            </a:r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 smtClean="0"/>
              <a:t>PSYCHOLOGICZNO- PEDAGOGICZNEJ</a:t>
            </a:r>
            <a:endParaRPr lang="pl-PL" sz="4000" b="1" dirty="0"/>
          </a:p>
          <a:p>
            <a:pPr algn="ctr">
              <a:buNone/>
            </a:pPr>
            <a:r>
              <a:rPr lang="pl-PL" sz="4000" b="1" dirty="0"/>
              <a:t>ODPOWIEDZIALNY JEST</a:t>
            </a:r>
          </a:p>
          <a:p>
            <a:pPr algn="ctr">
              <a:buNone/>
            </a:pPr>
            <a:r>
              <a:rPr lang="pl-PL" sz="4000" b="1" dirty="0"/>
              <a:t>DYREKTOR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§ 13 - </a:t>
            </a:r>
            <a:r>
              <a:rPr lang="pl-PL" dirty="0" smtClean="0"/>
              <a:t>dla uczniów nieposiadających opinii lub orzeczenia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pl-PL" dirty="0" smtClean="0"/>
              <a:t>   </a:t>
            </a:r>
            <a:r>
              <a:rPr lang="pl-PL" dirty="0" smtClean="0">
                <a:solidFill>
                  <a:srgbClr val="FF0000"/>
                </a:solidFill>
              </a:rPr>
              <a:t>obowiązkiem każdego nauczyciela jest prowadzenie  </a:t>
            </a:r>
            <a:r>
              <a:rPr lang="pl-PL" u="sng" dirty="0" smtClean="0">
                <a:solidFill>
                  <a:srgbClr val="FF0000"/>
                </a:solidFill>
              </a:rPr>
              <a:t>bieżącej obserwacji uczniów</a:t>
            </a:r>
            <a:r>
              <a:rPr lang="pl-PL" dirty="0" smtClean="0"/>
              <a:t>, której celem jest rozpoznawanie indywidualnych  potrzeb rozwojowych i edukacyjnych oraz możliwości psychofizycznych, trudności w uczeniu się, potencjału ucznia i jego zainteresowań;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§ 13 - </a:t>
            </a:r>
            <a:r>
              <a:rPr lang="pl-PL" dirty="0" smtClean="0"/>
              <a:t>dla uczniów </a:t>
            </a:r>
            <a:r>
              <a:rPr lang="pl-PL" b="1" u="sng" dirty="0" smtClean="0">
                <a:solidFill>
                  <a:srgbClr val="FF0000"/>
                </a:solidFill>
              </a:rPr>
              <a:t>nieposiadających </a:t>
            </a:r>
            <a:r>
              <a:rPr lang="pl-PL" dirty="0" smtClean="0"/>
              <a:t>opinii lub orzeczenia</a:t>
            </a:r>
            <a:endParaRPr lang="pl-PL" dirty="0"/>
          </a:p>
        </p:txBody>
      </p:sp>
      <p:sp>
        <p:nvSpPr>
          <p:cNvPr id="7" name="Elipsa 6"/>
          <p:cNvSpPr/>
          <p:nvPr/>
        </p:nvSpPr>
        <p:spPr>
          <a:xfrm>
            <a:off x="539552" y="2204864"/>
            <a:ext cx="2376264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827584" y="2494637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Niepowodzenia edukacyjne</a:t>
            </a:r>
            <a:endParaRPr lang="pl-PL" b="1" dirty="0"/>
          </a:p>
        </p:txBody>
      </p:sp>
      <p:sp>
        <p:nvSpPr>
          <p:cNvPr id="9" name="Elipsa 8"/>
          <p:cNvSpPr/>
          <p:nvPr/>
        </p:nvSpPr>
        <p:spPr>
          <a:xfrm>
            <a:off x="539552" y="4365104"/>
            <a:ext cx="2376264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3131840" y="3068960"/>
            <a:ext cx="2736304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3131840" y="1484784"/>
            <a:ext cx="252028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Elipsa 11"/>
          <p:cNvSpPr/>
          <p:nvPr/>
        </p:nvSpPr>
        <p:spPr>
          <a:xfrm>
            <a:off x="6228184" y="2204864"/>
            <a:ext cx="2376264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Elipsa 12"/>
          <p:cNvSpPr/>
          <p:nvPr/>
        </p:nvSpPr>
        <p:spPr>
          <a:xfrm>
            <a:off x="3131840" y="5085184"/>
            <a:ext cx="2664296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/>
          <p:cNvSpPr txBox="1"/>
          <p:nvPr/>
        </p:nvSpPr>
        <p:spPr>
          <a:xfrm>
            <a:off x="539552" y="479715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Trudności adaptacyjne</a:t>
            </a:r>
            <a:endParaRPr lang="pl-PL" b="1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3275856" y="3513782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Deficyty kompetencji </a:t>
            </a:r>
            <a:br>
              <a:rPr lang="pl-PL" b="1" dirty="0" smtClean="0"/>
            </a:br>
            <a:r>
              <a:rPr lang="pl-PL" b="1" dirty="0" smtClean="0"/>
              <a:t>i zaburzeń sprawności językowej</a:t>
            </a:r>
            <a:endParaRPr lang="pl-PL" b="1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3419872" y="1916832"/>
            <a:ext cx="22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Sytuacje kryzysowe</a:t>
            </a:r>
            <a:endParaRPr lang="pl-PL" b="1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6732240" y="2494637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Szczególne uzdolnienia</a:t>
            </a:r>
            <a:endParaRPr lang="pl-PL" b="1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3203848" y="5518973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Zaburzenia zachowania </a:t>
            </a:r>
            <a:br>
              <a:rPr lang="pl-PL" b="1" dirty="0" smtClean="0"/>
            </a:br>
            <a:r>
              <a:rPr lang="pl-PL" b="1" dirty="0" smtClean="0"/>
              <a:t>i  emocji</a:t>
            </a:r>
            <a:endParaRPr lang="pl-PL" b="1" dirty="0"/>
          </a:p>
        </p:txBody>
      </p:sp>
      <p:sp>
        <p:nvSpPr>
          <p:cNvPr id="19" name="Elipsa 18"/>
          <p:cNvSpPr/>
          <p:nvPr/>
        </p:nvSpPr>
        <p:spPr>
          <a:xfrm>
            <a:off x="6300192" y="4365104"/>
            <a:ext cx="2376264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/>
          <p:cNvSpPr txBox="1"/>
          <p:nvPr/>
        </p:nvSpPr>
        <p:spPr>
          <a:xfrm>
            <a:off x="6444208" y="478786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Choroby przewlekłe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§ 13 - </a:t>
            </a:r>
            <a:r>
              <a:rPr lang="pl-PL" dirty="0" smtClean="0"/>
              <a:t>dla uczniów </a:t>
            </a:r>
            <a:r>
              <a:rPr lang="pl-PL" b="1" u="sng" dirty="0" smtClean="0">
                <a:solidFill>
                  <a:srgbClr val="FF0000"/>
                </a:solidFill>
              </a:rPr>
              <a:t>nieposiadających </a:t>
            </a:r>
            <a:r>
              <a:rPr lang="pl-PL" dirty="0" smtClean="0"/>
              <a:t>opinii lub orzeczenia</a:t>
            </a:r>
            <a:endParaRPr lang="pl-PL" dirty="0"/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785" t="19150" r="25889" b="6073"/>
          <a:stretch>
            <a:fillRect/>
          </a:stretch>
        </p:blipFill>
        <p:spPr bwMode="auto">
          <a:xfrm>
            <a:off x="4486203" y="1628800"/>
            <a:ext cx="4550293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 l="4331" t="18200" r="50388" b="6201"/>
          <a:stretch>
            <a:fillRect/>
          </a:stretch>
        </p:blipFill>
        <p:spPr bwMode="auto">
          <a:xfrm>
            <a:off x="0" y="1628800"/>
            <a:ext cx="421713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 l="26381" t="18200" r="29126" b="57300"/>
          <a:stretch>
            <a:fillRect/>
          </a:stretch>
        </p:blipFill>
        <p:spPr bwMode="auto">
          <a:xfrm>
            <a:off x="4283968" y="3284984"/>
            <a:ext cx="4860032" cy="150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 l="28350" t="17500" r="28338" b="49601"/>
          <a:stretch>
            <a:fillRect/>
          </a:stretch>
        </p:blipFill>
        <p:spPr bwMode="auto">
          <a:xfrm>
            <a:off x="4283968" y="4781441"/>
            <a:ext cx="4860032" cy="207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 l="5666" t="64314" r="51176" b="12767"/>
          <a:stretch>
            <a:fillRect/>
          </a:stretch>
        </p:blipFill>
        <p:spPr bwMode="auto">
          <a:xfrm>
            <a:off x="0" y="5633864"/>
            <a:ext cx="421196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§ 13 - </a:t>
            </a:r>
            <a:r>
              <a:rPr lang="pl-PL" dirty="0" smtClean="0"/>
              <a:t>dla uczniów </a:t>
            </a:r>
            <a:r>
              <a:rPr lang="pl-PL" b="1" u="sng" dirty="0" smtClean="0">
                <a:solidFill>
                  <a:srgbClr val="FF0000"/>
                </a:solidFill>
              </a:rPr>
              <a:t>nieposiadających </a:t>
            </a:r>
            <a:r>
              <a:rPr lang="pl-PL" dirty="0" smtClean="0"/>
              <a:t>opinii lub orzeczenia</a:t>
            </a: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890" t="19150" r="24099" b="6073"/>
          <a:stretch>
            <a:fillRect/>
          </a:stretch>
        </p:blipFill>
        <p:spPr bwMode="auto">
          <a:xfrm>
            <a:off x="179512" y="2276872"/>
            <a:ext cx="427911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4412" t="21000" r="24795" b="6901"/>
          <a:stretch>
            <a:fillRect/>
          </a:stretch>
        </p:blipFill>
        <p:spPr bwMode="auto">
          <a:xfrm>
            <a:off x="4499992" y="2276872"/>
            <a:ext cx="4419055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944" t="11195" r="20519" b="12437"/>
          <a:stretch>
            <a:fillRect/>
          </a:stretch>
        </p:blipFill>
        <p:spPr bwMode="auto">
          <a:xfrm>
            <a:off x="0" y="-54768"/>
            <a:ext cx="9144000" cy="69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5292080" y="116632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§ 20 rozporządzenia w sprawie organizacji i udzielania pomocy psychologiczno-pedagogicznej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4569" t="19334" r="30701" b="92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Współpra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1508" name="AutoShape 4" descr="Współpra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1510" name="AutoShape 6" descr="Współpra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1512" name="AutoShape 8" descr="Współpra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1513" name="Picture 9" descr="C:\Users\Ela\Pictures\zespol_3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2643"/>
            <a:ext cx="7240015" cy="4826677"/>
          </a:xfrm>
          <a:prstGeom prst="rect">
            <a:avLst/>
          </a:prstGeom>
          <a:noFill/>
        </p:spPr>
      </p:pic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493712" y="457200"/>
            <a:ext cx="8686800" cy="841248"/>
          </a:xfrm>
        </p:spPr>
        <p:txBody>
          <a:bodyPr/>
          <a:lstStyle/>
          <a:p>
            <a:r>
              <a:rPr lang="pl-PL" dirty="0" smtClean="0"/>
              <a:t>Współpraca zespołu nauczycieli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049091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§ 98 obowiązki nauczycieli i specjalistów,</a:t>
            </a:r>
          </a:p>
          <a:p>
            <a:r>
              <a:rPr lang="pl-PL" dirty="0" smtClean="0"/>
              <a:t>§ 99 obowiązki wychowawcy,</a:t>
            </a:r>
          </a:p>
          <a:p>
            <a:r>
              <a:rPr lang="pl-PL" dirty="0" smtClean="0"/>
              <a:t>§ 100 obowiązki dyrektora,</a:t>
            </a:r>
          </a:p>
          <a:p>
            <a:r>
              <a:rPr lang="pl-PL" dirty="0" smtClean="0"/>
              <a:t>§ 101 obowiązki pedagoga,</a:t>
            </a:r>
          </a:p>
          <a:p>
            <a:r>
              <a:rPr lang="pl-PL" dirty="0" smtClean="0"/>
              <a:t>§ 102 obowiązki doradcy zawodowego,</a:t>
            </a:r>
            <a:endParaRPr lang="pl-PL" dirty="0"/>
          </a:p>
        </p:txBody>
      </p:sp>
      <p:pic>
        <p:nvPicPr>
          <p:cNvPr id="3074" name="Picture 2" descr="Statut Szkoły Podstawowej - Szkoła Reptow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4"/>
            <a:ext cx="4876800" cy="3248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1800" dirty="0" smtClean="0"/>
              <a:t>W zakresie organizacji pomocy psychologiczno-pedagogicznej do obowiązków </a:t>
            </a:r>
            <a:r>
              <a:rPr lang="pl-PL" sz="1800" dirty="0" smtClean="0"/>
              <a:t>wychowawców</a:t>
            </a:r>
            <a:r>
              <a:rPr lang="pl-PL" sz="1800" b="1" dirty="0" smtClean="0"/>
              <a:t> </a:t>
            </a:r>
            <a:r>
              <a:rPr lang="pl-PL" sz="1800" dirty="0" smtClean="0"/>
              <a:t>należy w szczególności: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980728"/>
            <a:ext cx="8686800" cy="5877272"/>
          </a:xfrm>
        </p:spPr>
        <p:txBody>
          <a:bodyPr>
            <a:normAutofit fontScale="25000" lnSpcReduction="20000"/>
          </a:bodyPr>
          <a:lstStyle/>
          <a:p>
            <a:pPr marL="514350" lvl="0" indent="-514350" fontAlgn="base">
              <a:spcBef>
                <a:spcPts val="24"/>
              </a:spcBef>
              <a:spcAft>
                <a:spcPts val="600"/>
              </a:spcAft>
              <a:buClrTx/>
              <a:buFont typeface="+mj-lt"/>
              <a:buAutoNum type="arabicParenR"/>
            </a:pPr>
            <a:r>
              <a:rPr lang="pl-PL" sz="6800" dirty="0" smtClean="0"/>
              <a:t>rozpoznawanie indywidualnych potrzeb rozwojowych i edukacyjnych oraz możliwości psychofizycznych uczniów (np. przeanalizowanie opinii poradni psychologiczno-pedagogicznej, przyjmowanie uwag i opinii nauczycieli pracujących z daną klasą </a:t>
            </a:r>
            <a:r>
              <a:rPr lang="pl-PL" sz="6800" dirty="0" smtClean="0"/>
              <a:t>o </a:t>
            </a:r>
            <a:r>
              <a:rPr lang="pl-PL" sz="6800" dirty="0" smtClean="0"/>
              <a:t>specjalnych potrzebach edukacyjnych uczniów, zdobycie rzetelnej wiedzy o uczniu </a:t>
            </a:r>
            <a:r>
              <a:rPr lang="pl-PL" sz="6800" dirty="0" smtClean="0"/>
              <a:t>i </a:t>
            </a:r>
            <a:r>
              <a:rPr lang="pl-PL" sz="6800" dirty="0" smtClean="0"/>
              <a:t>jego środowisku);</a:t>
            </a:r>
          </a:p>
          <a:p>
            <a:pPr marL="514350" indent="-514350">
              <a:spcBef>
                <a:spcPts val="24"/>
              </a:spcBef>
              <a:spcAft>
                <a:spcPts val="600"/>
              </a:spcAft>
              <a:buClrTx/>
              <a:buFont typeface="+mj-lt"/>
              <a:buAutoNum type="arabicParenR"/>
            </a:pPr>
            <a:r>
              <a:rPr lang="pl-PL" sz="6800" dirty="0" smtClean="0"/>
              <a:t>określenie specjalnych potrzeb ucznia, samodzielnie lub we współpracy z grupą nauczycieli prowadzących zajęcia w klasie;</a:t>
            </a:r>
          </a:p>
          <a:p>
            <a:pPr marL="514350" indent="-514350">
              <a:spcBef>
                <a:spcPts val="24"/>
              </a:spcBef>
              <a:spcAft>
                <a:spcPts val="600"/>
              </a:spcAft>
              <a:buClrTx/>
              <a:buFont typeface="+mj-lt"/>
              <a:buAutoNum type="arabicParenR"/>
            </a:pPr>
            <a:r>
              <a:rPr lang="pl-PL" sz="6800" dirty="0" smtClean="0"/>
              <a:t>informowanie nauczycieli lub specjalistów o potrzebie objęcia ucznia pomocą psychologiczno-pedagogiczną w trakcie ich bieżącej pracy z uczniem;</a:t>
            </a:r>
          </a:p>
          <a:p>
            <a:pPr marL="514350" indent="-514350">
              <a:spcBef>
                <a:spcPts val="24"/>
              </a:spcBef>
              <a:spcAft>
                <a:spcPts val="600"/>
              </a:spcAft>
              <a:buClrTx/>
              <a:buFont typeface="+mj-lt"/>
              <a:buAutoNum type="arabicParenR"/>
            </a:pPr>
            <a:r>
              <a:rPr lang="pl-PL" sz="6800" dirty="0" smtClean="0"/>
              <a:t>planowanie i koordynowanie, we współpracy z nauczycielami lub specjalistami, pomocy psychologiczno-pedagogicznej w ramach zintegrowanych działań nauczycieli </a:t>
            </a:r>
            <a:br>
              <a:rPr lang="pl-PL" sz="6800" dirty="0" smtClean="0"/>
            </a:br>
            <a:r>
              <a:rPr lang="pl-PL" sz="6800" dirty="0" smtClean="0"/>
              <a:t>i specjalistów oraz bieżącej pracy z uczniem;</a:t>
            </a:r>
          </a:p>
          <a:p>
            <a:pPr marL="514350" indent="-514350">
              <a:spcBef>
                <a:spcPts val="24"/>
              </a:spcBef>
              <a:spcAft>
                <a:spcPts val="600"/>
              </a:spcAft>
              <a:buClrTx/>
              <a:buFont typeface="+mj-lt"/>
              <a:buAutoNum type="arabicParenR"/>
            </a:pPr>
            <a:r>
              <a:rPr lang="pl-PL" sz="6800" dirty="0" smtClean="0"/>
              <a:t>współpraca z rodzicami ucznia albo pełnoletnim uczniem oraz, w zależności od potrzeb, z innymi podmiotami, o których mowa w § 88 ust. 1; </a:t>
            </a:r>
          </a:p>
          <a:p>
            <a:pPr marL="514350" indent="-514350">
              <a:spcBef>
                <a:spcPts val="24"/>
              </a:spcBef>
              <a:spcAft>
                <a:spcPts val="600"/>
              </a:spcAft>
              <a:buClrTx/>
              <a:buFont typeface="+mj-lt"/>
              <a:buAutoNum type="arabicParenR"/>
            </a:pPr>
            <a:r>
              <a:rPr lang="pl-PL" sz="6800" dirty="0" smtClean="0"/>
              <a:t>wnioskowanie do dyrektora szkoły o uruchomienie sformalizowanej pomocy psychologiczno-pedagogicznej uczniowi;</a:t>
            </a:r>
          </a:p>
          <a:p>
            <a:pPr marL="514350" indent="-514350">
              <a:spcBef>
                <a:spcPts val="24"/>
              </a:spcBef>
              <a:spcAft>
                <a:spcPts val="600"/>
              </a:spcAft>
              <a:buClrTx/>
              <a:buFont typeface="+mj-lt"/>
              <a:buAutoNum type="arabicParenR"/>
            </a:pPr>
            <a:r>
              <a:rPr lang="pl-PL" sz="6800" dirty="0" smtClean="0"/>
              <a:t>informowanie rodziców/prawnych opiekunów o zalecanych formach pomocy uczniowi;</a:t>
            </a:r>
          </a:p>
          <a:p>
            <a:pPr marL="514350" indent="-514350">
              <a:spcBef>
                <a:spcPts val="24"/>
              </a:spcBef>
              <a:spcAft>
                <a:spcPts val="600"/>
              </a:spcAft>
              <a:buClrTx/>
              <a:buFont typeface="+mj-lt"/>
              <a:buAutoNum type="arabicParenR"/>
            </a:pPr>
            <a:r>
              <a:rPr lang="pl-PL" sz="6800" dirty="0" smtClean="0"/>
              <a:t>monitorowanie organizacji pomocy i obecności ucznia na zajęciach;</a:t>
            </a:r>
          </a:p>
          <a:p>
            <a:pPr marL="514350" indent="-514350">
              <a:spcBef>
                <a:spcPts val="24"/>
              </a:spcBef>
              <a:spcAft>
                <a:spcPts val="600"/>
              </a:spcAft>
              <a:buClrTx/>
              <a:buFont typeface="+mj-lt"/>
              <a:buAutoNum type="arabicParenR"/>
            </a:pPr>
            <a:r>
              <a:rPr lang="pl-PL" sz="6800" dirty="0" smtClean="0"/>
              <a:t>informowanie rodziców/prawnych opiekunów i innych nauczycieli  o efektywności pomocy psychologiczno-pedagogicznej i postępach ucznia;</a:t>
            </a:r>
          </a:p>
          <a:p>
            <a:pPr marL="514350" indent="-514350">
              <a:spcBef>
                <a:spcPts val="24"/>
              </a:spcBef>
              <a:spcAft>
                <a:spcPts val="600"/>
              </a:spcAft>
              <a:buClrTx/>
              <a:buFont typeface="+mj-lt"/>
              <a:buAutoNum type="arabicParenR"/>
            </a:pPr>
            <a:r>
              <a:rPr lang="pl-PL" sz="6800" dirty="0" smtClean="0"/>
              <a:t>angażowanie rodziców/prawnych opiekunów w działania pomocowe swoim dzieciom;</a:t>
            </a:r>
          </a:p>
          <a:p>
            <a:pPr marL="514350" indent="-514350">
              <a:buClrTx/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1800" dirty="0" smtClean="0"/>
              <a:t>W zakresie organizacji pomocy psychologiczno-pedagogicznej do obowiązków </a:t>
            </a:r>
            <a:r>
              <a:rPr lang="pl-PL" sz="1800" dirty="0" smtClean="0"/>
              <a:t>wychowawcy</a:t>
            </a:r>
            <a:r>
              <a:rPr lang="pl-PL" sz="1800" b="1" dirty="0" smtClean="0"/>
              <a:t> </a:t>
            </a:r>
            <a:r>
              <a:rPr lang="pl-PL" sz="1800" dirty="0" smtClean="0"/>
              <a:t>należy w szczególności: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980728"/>
            <a:ext cx="8686800" cy="5877272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ClrTx/>
              <a:buFont typeface="+mj-lt"/>
              <a:buAutoNum type="arabicParenR" startAt="11"/>
            </a:pPr>
            <a:r>
              <a:rPr lang="pl-PL" dirty="0" smtClean="0"/>
              <a:t>prowadzenie dokumentacji rejestrującej podejmowane działania w zakresie organizacji pomocy psychologiczno-pedagogicznej uczniom swojej klasy (notatki z rozmów </a:t>
            </a:r>
            <a:br>
              <a:rPr lang="pl-PL" dirty="0" smtClean="0"/>
            </a:br>
            <a:r>
              <a:rPr lang="pl-PL" dirty="0" smtClean="0"/>
              <a:t>z rodzicami/prawnymi opiekunami, pisemny wniosek do dyrektora o objęcie ucznia pomocą psychologiczno-pedagogiczną, pisemne zgody rodziców/prawnych opiekunów/pełnoletnich uczniów na objęcie ucznia określonymi formami pomocy psychologiczno-pedagogicznej);</a:t>
            </a:r>
          </a:p>
          <a:p>
            <a:pPr marL="514350" indent="-514350">
              <a:buClrTx/>
              <a:buFont typeface="+mj-lt"/>
              <a:buAutoNum type="arabicParenR" startAt="11"/>
            </a:pPr>
            <a:r>
              <a:rPr lang="pl-PL" dirty="0" smtClean="0"/>
              <a:t>kontaktowanie się z nauczycielami prowadzącymi zajęcia w klasie w celu ewentualnego wprowadzenia zmian w oddziaływaniach pedagogicznych i psychologicznych;</a:t>
            </a:r>
          </a:p>
          <a:p>
            <a:pPr marL="514350" indent="-514350">
              <a:buClrTx/>
              <a:buFont typeface="+mj-lt"/>
              <a:buAutoNum type="arabicParenR" startAt="11"/>
            </a:pPr>
            <a:r>
              <a:rPr lang="pl-PL" dirty="0" smtClean="0"/>
              <a:t>dokonywanie ewaluacji z uwzględnieniem wniosków nauczycieli dotyczących  dalszych działań mających na celu poprawę funkcjonowania ucznia;</a:t>
            </a:r>
          </a:p>
          <a:p>
            <a:pPr marL="514350" indent="-514350">
              <a:buClrTx/>
              <a:buFont typeface="+mj-lt"/>
              <a:buAutoNum type="arabicParenR" startAt="11"/>
            </a:pPr>
            <a:r>
              <a:rPr lang="pl-PL" dirty="0" smtClean="0"/>
              <a:t>prowadzenie działań służących wszechstronnemu rozwojowi ucznia w sferze emocjonalnej i behawioralnej;</a:t>
            </a:r>
          </a:p>
          <a:p>
            <a:pPr marL="514350" indent="-514350">
              <a:buClrTx/>
              <a:buFont typeface="+mj-lt"/>
              <a:buAutoNum type="arabicParenR" startAt="11"/>
            </a:pPr>
            <a:r>
              <a:rPr lang="pl-PL" dirty="0" smtClean="0"/>
              <a:t>udzielanie doraźnej pomocy uczniom w sytuacjach kryzysowych z wykorzystaniem zasobów ucznia, jego rodziny, otoczenia społecznego i instytucji pomocowych;</a:t>
            </a:r>
          </a:p>
          <a:p>
            <a:pPr marL="514350" indent="-514350">
              <a:buClrTx/>
              <a:buFont typeface="+mj-lt"/>
              <a:buAutoNum type="arabicParenR" startAt="11"/>
            </a:pPr>
            <a:r>
              <a:rPr lang="pl-PL" dirty="0" smtClean="0"/>
              <a:t>odnotowanie  w dzienniku elektronicznym: w zakładce „specjalne potrzeby edukacyjne” zamieszcza informację o podstawie objęcia ucznia pomocą psychologiczno-pedagogiczną.</a:t>
            </a:r>
          </a:p>
          <a:p>
            <a:pPr marL="514350" indent="-514350">
              <a:buClrTx/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1800" dirty="0" smtClean="0"/>
              <a:t>W zakresie organizacji pomocy psychologiczno-pedagogicznej do obowiązków </a:t>
            </a:r>
            <a:r>
              <a:rPr lang="pl-PL" sz="1800" b="1" dirty="0" smtClean="0"/>
              <a:t>nauczycieli i specjalistów </a:t>
            </a:r>
            <a:r>
              <a:rPr lang="pl-PL" sz="1800" dirty="0" smtClean="0"/>
              <a:t>należy w szczególności: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877272"/>
          </a:xfrm>
        </p:spPr>
        <p:txBody>
          <a:bodyPr>
            <a:normAutofit fontScale="25000" lnSpcReduction="20000"/>
          </a:bodyPr>
          <a:lstStyle/>
          <a:p>
            <a:pPr marL="514350" lvl="0" indent="-514350" fontAlgn="base">
              <a:spcAft>
                <a:spcPts val="600"/>
              </a:spcAft>
              <a:buClrTx/>
              <a:buFont typeface="+mj-lt"/>
              <a:buAutoNum type="arabicParenR"/>
            </a:pPr>
            <a:r>
              <a:rPr lang="pl-PL" sz="6000" dirty="0" smtClean="0"/>
              <a:t>rozpoznawanie </a:t>
            </a:r>
            <a:r>
              <a:rPr lang="pl-PL" sz="6000" dirty="0" smtClean="0"/>
              <a:t>indywidualnych potrzeb rozwojowych i edukacyjnych oraz możliwości psychofizycznych uczniów;</a:t>
            </a:r>
          </a:p>
          <a:p>
            <a:pPr marL="514350" indent="-514350">
              <a:spcAft>
                <a:spcPts val="600"/>
              </a:spcAft>
              <a:buClrTx/>
              <a:buFont typeface="+mj-lt"/>
              <a:buAutoNum type="arabicParenR"/>
            </a:pPr>
            <a:r>
              <a:rPr lang="pl-PL" sz="6000" dirty="0" smtClean="0"/>
              <a:t>prowadzenie obserwacji pedagogicznej mającej na celu rozpoznanie trudności </a:t>
            </a:r>
            <a:br>
              <a:rPr lang="pl-PL" sz="6000" dirty="0" smtClean="0"/>
            </a:br>
            <a:r>
              <a:rPr lang="pl-PL" sz="6000" dirty="0" smtClean="0"/>
              <a:t>w uczeniu się, potencjału ucznia i jego zainteresowań, szczególnych uzdolnień;</a:t>
            </a:r>
          </a:p>
          <a:p>
            <a:pPr marL="514350" indent="-514350">
              <a:spcAft>
                <a:spcPts val="600"/>
              </a:spcAft>
              <a:buClrTx/>
              <a:buNone/>
            </a:pPr>
            <a:r>
              <a:rPr lang="pl-PL" sz="4200" dirty="0" smtClean="0"/>
              <a:t>2a)</a:t>
            </a:r>
            <a:r>
              <a:rPr lang="pl-PL" sz="6000" dirty="0" smtClean="0"/>
              <a:t>        w</a:t>
            </a:r>
            <a:r>
              <a:rPr lang="pl-PL" sz="6000" dirty="0" smtClean="0"/>
              <a:t>  przypadku zaobserwowania symptomów specyficznych trudności w uczeniu się, nauczyciele lub specjaliści wykonujący w szkole zadania z zakresu pomocy psychologiczno-pedagogicznej, po uzyskaniu zgody rodziców lub pełnoletniego ucznia, składa wniosek do dyrektora szkoły o skierowanie ucznia na badania do Poradni Psychologiczno-Pedagogicznej;</a:t>
            </a:r>
          </a:p>
          <a:p>
            <a:pPr marL="514800" indent="-514800">
              <a:spcAft>
                <a:spcPts val="600"/>
              </a:spcAft>
              <a:buClrTx/>
              <a:buFont typeface="+mj-lt"/>
              <a:buAutoNum type="arabicParenR" startAt="3"/>
            </a:pPr>
            <a:r>
              <a:rPr lang="pl-PL" sz="6000" dirty="0" smtClean="0"/>
              <a:t>określanie mocnych stron, predyspozycji, zainteresowań i uzdolnień uczniów;</a:t>
            </a:r>
          </a:p>
          <a:p>
            <a:pPr marL="514350" indent="-514350">
              <a:spcAft>
                <a:spcPts val="600"/>
              </a:spcAft>
              <a:buClrTx/>
              <a:buFont typeface="+mj-lt"/>
              <a:buAutoNum type="arabicParenR" startAt="3"/>
            </a:pPr>
            <a:r>
              <a:rPr lang="pl-PL" sz="6000" dirty="0" smtClean="0"/>
              <a:t>rozpoznawanie przyczyn niepowodzeń edukacyjnych lub trudności w funkcjonowaniu uczniów, w tym barier i ograniczeń utrudniających funkcjonowanie uczniów i ich uczestnictwo w życiu szkoły;</a:t>
            </a:r>
          </a:p>
          <a:p>
            <a:pPr marL="514350" indent="-514350">
              <a:spcAft>
                <a:spcPts val="600"/>
              </a:spcAft>
              <a:buClrTx/>
              <a:buFont typeface="+mj-lt"/>
              <a:buAutoNum type="arabicParenR" startAt="3"/>
            </a:pPr>
            <a:r>
              <a:rPr lang="pl-PL" sz="6000" dirty="0" smtClean="0"/>
              <a:t>informowanie wychowawcy o specjalnych potrzebach ucznia;</a:t>
            </a:r>
          </a:p>
          <a:p>
            <a:pPr marL="514350" indent="-514350">
              <a:spcAft>
                <a:spcPts val="600"/>
              </a:spcAft>
              <a:buClrTx/>
              <a:buFont typeface="+mj-lt"/>
              <a:buAutoNum type="arabicParenR" startAt="3"/>
            </a:pPr>
            <a:r>
              <a:rPr lang="pl-PL" sz="6000" dirty="0" smtClean="0"/>
              <a:t>planowanie udzielania uczniowi pomocy psychologiczno-pedagogicznej;</a:t>
            </a:r>
          </a:p>
          <a:p>
            <a:pPr marL="514350" indent="-514350">
              <a:spcAft>
                <a:spcPts val="600"/>
              </a:spcAft>
              <a:buClrTx/>
              <a:buFont typeface="+mj-lt"/>
              <a:buAutoNum type="arabicParenR" startAt="3"/>
            </a:pPr>
            <a:r>
              <a:rPr lang="pl-PL" sz="6000" dirty="0" smtClean="0"/>
              <a:t>współpraca z rodzicami ucznia albo pełnoletnim uczniem oraz, w zależności od potrzeb, z innymi podmiotami, o których mowa w § 88 ust. 1;</a:t>
            </a:r>
          </a:p>
          <a:p>
            <a:pPr marL="514350" indent="-514350">
              <a:spcAft>
                <a:spcPts val="600"/>
              </a:spcAft>
              <a:buClrTx/>
              <a:buFont typeface="+mj-lt"/>
              <a:buAutoNum type="arabicParenR" startAt="3"/>
            </a:pPr>
            <a:r>
              <a:rPr lang="pl-PL" sz="6000" dirty="0" smtClean="0"/>
              <a:t>udzielanie uczniowi pomocy w trakcie bieżącej pracy;</a:t>
            </a:r>
          </a:p>
          <a:p>
            <a:pPr marL="514350" indent="-514350">
              <a:spcAft>
                <a:spcPts val="600"/>
              </a:spcAft>
              <a:buClrTx/>
              <a:buFont typeface="+mj-lt"/>
              <a:buAutoNum type="arabicParenR" startAt="3"/>
            </a:pPr>
            <a:r>
              <a:rPr lang="pl-PL" sz="6000" dirty="0" smtClean="0"/>
              <a:t>udzielanie pomocy psychologiczno-pedagogicznej uczniowi w formach, o których mowa w § 92 ust. 1;</a:t>
            </a:r>
          </a:p>
          <a:p>
            <a:pPr marL="514350" indent="-514350">
              <a:spcAft>
                <a:spcPts val="600"/>
              </a:spcAft>
              <a:buClrTx/>
              <a:buFont typeface="+mj-lt"/>
              <a:buAutoNum type="arabicParenR" startAt="3"/>
            </a:pPr>
            <a:r>
              <a:rPr lang="pl-PL" sz="6000" dirty="0" smtClean="0"/>
              <a:t>podejmowanie działań sprzyjających rozwojowi kompetencji oraz potencjału uczniów w celu podnoszenia efektywności uczenia się i poprawy ich funkcjonowania; </a:t>
            </a:r>
          </a:p>
          <a:p>
            <a:pPr marL="514350" indent="-514350">
              <a:spcAft>
                <a:spcPts val="600"/>
              </a:spcAft>
              <a:buClrTx/>
              <a:buFont typeface="+mj-lt"/>
              <a:buAutoNum type="arabicParenR" startAt="3"/>
            </a:pPr>
            <a:r>
              <a:rPr lang="pl-PL" sz="6000" dirty="0" smtClean="0"/>
              <a:t>indywidualizowanie pracy z uczniem na obowiązkowych i dodatkowych zajęciach edukacyjnych, odpowiednio do potrzeb rozwojowych i edukacyjnych oraz możliwości psychofizycznych ucznia;</a:t>
            </a:r>
          </a:p>
          <a:p>
            <a:pPr marL="514350" indent="-514350">
              <a:buClrTx/>
              <a:buFont typeface="+mj-lt"/>
              <a:buAutoNum type="arabicParenR" startAt="3"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563</TotalTime>
  <Words>825</Words>
  <Application>Microsoft Office PowerPoint</Application>
  <PresentationFormat>Pokaz na ekranie (4:3)</PresentationFormat>
  <Paragraphs>133</Paragraphs>
  <Slides>34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35" baseType="lpstr">
      <vt:lpstr>Wędrówka</vt:lpstr>
      <vt:lpstr>POMOC  PSYCHOLOGICZNO-PEDAGOGICZNA  W SZKOLE</vt:lpstr>
      <vt:lpstr>Obowiązkiem szkoły jest:</vt:lpstr>
      <vt:lpstr>Slajd 3</vt:lpstr>
      <vt:lpstr>Slajd 4</vt:lpstr>
      <vt:lpstr>Współpraca zespołu nauczycieli</vt:lpstr>
      <vt:lpstr>Slajd 6</vt:lpstr>
      <vt:lpstr>W zakresie organizacji pomocy psychologiczno-pedagogicznej do obowiązków wychowawców należy w szczególności:  </vt:lpstr>
      <vt:lpstr>W zakresie organizacji pomocy psychologiczno-pedagogicznej do obowiązków wychowawcy należy w szczególności:  </vt:lpstr>
      <vt:lpstr>W zakresie organizacji pomocy psychologiczno-pedagogicznej do obowiązków nauczycieli i specjalistów należy w szczególności:  </vt:lpstr>
      <vt:lpstr>W zakresie organizacji pomocy psychologiczno-pedagogicznej do obowiązków nauczycieli i specjalistów należy w szczególności:  </vt:lpstr>
      <vt:lpstr>Slajd 11</vt:lpstr>
      <vt:lpstr>Cel Procedury:</vt:lpstr>
      <vt:lpstr>ETAPY organizacji i realizacji  pomocy psychologiczno – pedagogicznej </vt:lpstr>
      <vt:lpstr>Dokumentowanie udzielanej pomocy</vt:lpstr>
      <vt:lpstr>Slajd 15</vt:lpstr>
      <vt:lpstr>Część I teczki – prowadzi wychowawca</vt:lpstr>
      <vt:lpstr>Część II teczki – prowadzi pedagog</vt:lpstr>
      <vt:lpstr>Obieg dokumentów</vt:lpstr>
      <vt:lpstr>Slajd 19</vt:lpstr>
      <vt:lpstr>Slajd 20</vt:lpstr>
      <vt:lpstr>Dostosowanie wymagań edukacyjnych</vt:lpstr>
      <vt:lpstr>Modele organizowania pomocy pp</vt:lpstr>
      <vt:lpstr>Modele organizowania pomocy pp</vt:lpstr>
      <vt:lpstr>§ 9 - Uczniowie z orzeczeniem  o potrzebie kształcenia specjalnego</vt:lpstr>
      <vt:lpstr>§ 9 - Uczniowie z orzeczeniem  o potrzebie kształcenia specjalnego</vt:lpstr>
      <vt:lpstr>Obowiązkiem nauczyciela jest przygotowanie wychowawcy dostosowań wymagań edukacyjnych</vt:lpstr>
      <vt:lpstr>§ 9 - Uczniowie z orzeczeniem  o potrzebie kształcenia specjalnego</vt:lpstr>
      <vt:lpstr>§ 11 - Uczniowie z opinią PPP</vt:lpstr>
      <vt:lpstr>Obowiązkiem nauczyciela jest przygotowanie wychowawcy dostosowań wymagań edukacyjnych</vt:lpstr>
      <vt:lpstr>§ 13 - dla uczniów nieposiadających opinii lub orzeczenia</vt:lpstr>
      <vt:lpstr>§ 13 - dla uczniów nieposiadających opinii lub orzeczenia</vt:lpstr>
      <vt:lpstr>§ 13 - dla uczniów nieposiadających opinii lub orzeczenia</vt:lpstr>
      <vt:lpstr>§ 13 - dla uczniów nieposiadających opinii lub orzeczenia</vt:lpstr>
      <vt:lpstr>Slajd 34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POMOC PSYCHOLOPGICZNO-PEDAGOGICZNA W SZKOLE</dc:title>
  <dc:creator>Ela</dc:creator>
  <cp:lastModifiedBy>Ela</cp:lastModifiedBy>
  <cp:revision>70</cp:revision>
  <dcterms:created xsi:type="dcterms:W3CDTF">2021-09-14T11:24:48Z</dcterms:created>
  <dcterms:modified xsi:type="dcterms:W3CDTF">2021-09-23T10:29:51Z</dcterms:modified>
</cp:coreProperties>
</file>