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0"/>
  </p:notesMasterIdLst>
  <p:handoutMasterIdLst>
    <p:handoutMasterId r:id="rId31"/>
  </p:handoutMasterIdLst>
  <p:sldIdLst>
    <p:sldId id="256" r:id="rId2"/>
    <p:sldId id="257" r:id="rId3"/>
    <p:sldId id="261" r:id="rId4"/>
    <p:sldId id="258" r:id="rId5"/>
    <p:sldId id="259" r:id="rId6"/>
    <p:sldId id="260" r:id="rId7"/>
    <p:sldId id="272" r:id="rId8"/>
    <p:sldId id="263" r:id="rId9"/>
    <p:sldId id="262" r:id="rId10"/>
    <p:sldId id="267" r:id="rId11"/>
    <p:sldId id="268" r:id="rId12"/>
    <p:sldId id="269" r:id="rId13"/>
    <p:sldId id="277" r:id="rId14"/>
    <p:sldId id="270" r:id="rId15"/>
    <p:sldId id="271" r:id="rId16"/>
    <p:sldId id="276" r:id="rId17"/>
    <p:sldId id="264" r:id="rId18"/>
    <p:sldId id="265" r:id="rId19"/>
    <p:sldId id="282" r:id="rId20"/>
    <p:sldId id="266" r:id="rId21"/>
    <p:sldId id="273" r:id="rId22"/>
    <p:sldId id="278" r:id="rId23"/>
    <p:sldId id="274" r:id="rId24"/>
    <p:sldId id="281" r:id="rId25"/>
    <p:sldId id="275" r:id="rId26"/>
    <p:sldId id="283" r:id="rId27"/>
    <p:sldId id="280" r:id="rId28"/>
    <p:sldId id="279" r:id="rId29"/>
  </p:sldIdLst>
  <p:sldSz cx="12192000" cy="6858000"/>
  <p:notesSz cx="6858000" cy="9144000"/>
  <p:defaultTextStyle>
    <a:defPPr rtl="0">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87CC8-8AAA-4D2C-AECE-0C62130C69DB}" v="1363" dt="2022-04-02T09:55:44.077"/>
    <p1510:client id="{C8B18CC9-95B2-594A-B153-E6A8CC1B9852}" v="877" dt="2022-04-02T12:10:30.647"/>
    <p1510:client id="{DCC59D79-D558-D80F-98C0-DC04C3630A58}" v="1573" dt="2022-04-02T13:37:01.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3" autoAdjust="0"/>
  </p:normalViewPr>
  <p:slideViewPr>
    <p:cSldViewPr snapToGrid="0">
      <p:cViewPr varScale="1">
        <p:scale>
          <a:sx n="110" d="100"/>
          <a:sy n="110" d="100"/>
        </p:scale>
        <p:origin x="-55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p:scale>
          <a:sx n="1" d="2"/>
          <a:sy n="1" d="2"/>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 xmlns:a16="http://schemas.microsoft.com/office/drawing/2014/main" id="{86C63D40-B96D-407C-9E50-8D38D14159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 xmlns:a16="http://schemas.microsoft.com/office/drawing/2014/main" id="{CB184440-0F63-4BF4-A3EF-487D2EB800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30B8EA-2925-430A-9E50-872C8CE3B7F9}" type="datetime1">
              <a:rPr lang="pl-PL" smtClean="0"/>
              <a:pPr/>
              <a:t>2022-04-19</a:t>
            </a:fld>
            <a:endParaRPr lang="pl-PL"/>
          </a:p>
        </p:txBody>
      </p:sp>
      <p:sp>
        <p:nvSpPr>
          <p:cNvPr id="4" name="Symbol zastępczy stopki 3">
            <a:extLst>
              <a:ext uri="{FF2B5EF4-FFF2-40B4-BE49-F238E27FC236}">
                <a16:creationId xmlns="" xmlns:a16="http://schemas.microsoft.com/office/drawing/2014/main" id="{72D882D9-4D04-433B-A931-8023A62A12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 xmlns:a16="http://schemas.microsoft.com/office/drawing/2014/main" id="{71EFADF7-1118-4B26-92C8-C3F330BBBE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83642E-D8A0-443C-A478-13AF094CF9F5}" type="slidenum">
              <a:rPr lang="pl-PL" smtClean="0"/>
              <a:pPr/>
              <a:t>‹#›</a:t>
            </a:fld>
            <a:endParaRPr lang="pl-PL"/>
          </a:p>
        </p:txBody>
      </p:sp>
    </p:spTree>
    <p:extLst>
      <p:ext uri="{BB962C8B-B14F-4D97-AF65-F5344CB8AC3E}">
        <p14:creationId xmlns="" xmlns:p14="http://schemas.microsoft.com/office/powerpoint/2010/main" val="3452660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noProof="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E0E53-B54F-4E52-91C0-702395F23EC4}" type="datetime1">
              <a:rPr lang="pl-PL" smtClean="0"/>
              <a:pPr/>
              <a:t>2022-04-19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noProof="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noProof="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716FC-63DA-4729-AE92-D46C8F619554}" type="slidenum">
              <a:rPr lang="pl-PL" noProof="0" smtClean="0"/>
              <a:pPr/>
              <a:t>‹#›</a:t>
            </a:fld>
            <a:endParaRPr lang="pl-PL" noProof="0"/>
          </a:p>
        </p:txBody>
      </p:sp>
    </p:spTree>
    <p:extLst>
      <p:ext uri="{BB962C8B-B14F-4D97-AF65-F5344CB8AC3E}">
        <p14:creationId xmlns="" xmlns:p14="http://schemas.microsoft.com/office/powerpoint/2010/main" val="78350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C0716FC-63DA-4729-AE92-D46C8F619554}" type="slidenum">
              <a:rPr lang="pl-PL" smtClean="0"/>
              <a:pPr/>
              <a:t>1</a:t>
            </a:fld>
            <a:endParaRPr lang="pl-PL"/>
          </a:p>
        </p:txBody>
      </p:sp>
    </p:spTree>
    <p:extLst>
      <p:ext uri="{BB962C8B-B14F-4D97-AF65-F5344CB8AC3E}">
        <p14:creationId xmlns="" xmlns:p14="http://schemas.microsoft.com/office/powerpoint/2010/main" val="2237008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Prostokąt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Prostokąt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Prostokąt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upa 9"/>
          <p:cNvGrpSpPr/>
          <p:nvPr/>
        </p:nvGrpSpPr>
        <p:grpSpPr>
          <a:xfrm>
            <a:off x="9649215" y="4068923"/>
            <a:ext cx="1080904" cy="1080902"/>
            <a:chOff x="9685338" y="4460675"/>
            <a:chExt cx="1080904" cy="1080902"/>
          </a:xfrm>
        </p:grpSpPr>
        <p:sp>
          <p:nvSpPr>
            <p:cNvPr id="11" name="Ow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w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ytuł 1"/>
          <p:cNvSpPr>
            <a:spLocks noGrp="1"/>
          </p:cNvSpPr>
          <p:nvPr>
            <p:ph type="ctrTitle"/>
          </p:nvPr>
        </p:nvSpPr>
        <p:spPr>
          <a:xfrm>
            <a:off x="1051560" y="1432223"/>
            <a:ext cx="9966960" cy="3035808"/>
          </a:xfrm>
        </p:spPr>
        <p:txBody>
          <a:bodyPr rtlCol="0" anchor="ctr">
            <a:noAutofit/>
          </a:bodyPr>
          <a:lstStyle>
            <a:lvl1pPr algn="l">
              <a:lnSpc>
                <a:spcPct val="80000"/>
              </a:lnSpc>
              <a:defRPr sz="9600" cap="all" baseline="0">
                <a:blipFill dpi="0" rotWithShape="1">
                  <a:blip r:embed="rId4"/>
                  <a:srcRect/>
                  <a:tile tx="6350" ty="-127000" sx="65000" sy="64000" flip="none" algn="tl"/>
                </a:blipFill>
              </a:defRPr>
            </a:lvl1pPr>
          </a:lstStyle>
          <a:p>
            <a:pPr rtl="0"/>
            <a:r>
              <a:rPr lang="pl-PL" noProof="0"/>
              <a:t>Kliknij, aby edytować styl</a:t>
            </a:r>
          </a:p>
        </p:txBody>
      </p:sp>
      <p:sp>
        <p:nvSpPr>
          <p:cNvPr id="3" name="Podtytuł 2"/>
          <p:cNvSpPr>
            <a:spLocks noGrp="1"/>
          </p:cNvSpPr>
          <p:nvPr>
            <p:ph type="subTitle" idx="1"/>
          </p:nvPr>
        </p:nvSpPr>
        <p:spPr>
          <a:xfrm>
            <a:off x="1069848" y="4389120"/>
            <a:ext cx="7891272" cy="1069848"/>
          </a:xfrm>
        </p:spPr>
        <p:txBody>
          <a:bodyPr rtlCol="0">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pl-PL" noProof="0"/>
              <a:t>Kliknij, aby edytować styl wzorca podtytułu</a:t>
            </a:r>
          </a:p>
        </p:txBody>
      </p:sp>
      <p:sp>
        <p:nvSpPr>
          <p:cNvPr id="4" name="Data — symbol zastępczy 3"/>
          <p:cNvSpPr>
            <a:spLocks noGrp="1"/>
          </p:cNvSpPr>
          <p:nvPr>
            <p:ph type="dt" sz="half" idx="10"/>
          </p:nvPr>
        </p:nvSpPr>
        <p:spPr/>
        <p:txBody>
          <a:bodyPr rtlCol="0"/>
          <a:lstStyle/>
          <a:p>
            <a:pPr rtl="0"/>
            <a:fld id="{3E966165-9E55-4882-95ED-65F856FBAC34}" type="datetime1">
              <a:rPr lang="pl-PL" noProof="0" smtClean="0"/>
              <a:pPr rtl="0"/>
              <a:t>2022-04-19</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a:xfrm>
            <a:off x="9592733" y="4289334"/>
            <a:ext cx="1193868" cy="640080"/>
          </a:xfrm>
        </p:spPr>
        <p:txBody>
          <a:bodyPr rtlCol="0"/>
          <a:lstStyle>
            <a:lvl1pPr>
              <a:defRPr sz="2800"/>
            </a:lvl1pPr>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a:t>Kliknij, aby edytować styl</a:t>
            </a:r>
          </a:p>
        </p:txBody>
      </p:sp>
      <p:sp>
        <p:nvSpPr>
          <p:cNvPr id="3" name="Tekst pionowy — symbol zastępczy 2"/>
          <p:cNvSpPr>
            <a:spLocks noGrp="1"/>
          </p:cNvSpPr>
          <p:nvPr>
            <p:ph type="body" orient="vert" idx="1"/>
          </p:nvPr>
        </p:nvSpPr>
        <p:spPr/>
        <p:txBody>
          <a:bodyPr vert="eaVert" rtlCol="0"/>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95A97ECC-7DF2-433B-BE36-52BA523CCB42}" type="datetime1">
              <a:rPr lang="pl-PL" noProof="0" smtClean="0"/>
              <a:pPr rtl="0"/>
              <a:t>2022-04-19</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533400"/>
            <a:ext cx="2552700" cy="5638800"/>
          </a:xfrm>
        </p:spPr>
        <p:txBody>
          <a:bodyPr vert="eaVert" rtlCol="0"/>
          <a:lstStyle/>
          <a:p>
            <a:pPr rtl="0"/>
            <a:r>
              <a:rPr lang="pl-PL" noProof="0"/>
              <a:t>Kliknij, aby edytować styl</a:t>
            </a:r>
          </a:p>
        </p:txBody>
      </p:sp>
      <p:sp>
        <p:nvSpPr>
          <p:cNvPr id="3" name="Tekst pionowy — symbol zastępczy 2"/>
          <p:cNvSpPr>
            <a:spLocks noGrp="1"/>
          </p:cNvSpPr>
          <p:nvPr>
            <p:ph type="body" orient="vert" idx="1"/>
          </p:nvPr>
        </p:nvSpPr>
        <p:spPr>
          <a:xfrm>
            <a:off x="1066800" y="533400"/>
            <a:ext cx="7505700" cy="5638800"/>
          </a:xfrm>
        </p:spPr>
        <p:txBody>
          <a:bodyPr vert="eaVert" rtlCol="0"/>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57FF30F1-CFC9-4D47-BDF9-B7785242368A}" type="datetime1">
              <a:rPr lang="pl-PL" noProof="0" smtClean="0"/>
              <a:pPr rtl="0"/>
              <a:t>2022-04-19</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a:t>Kliknij, aby edytować styl</a:t>
            </a:r>
          </a:p>
        </p:txBody>
      </p:sp>
      <p:sp>
        <p:nvSpPr>
          <p:cNvPr id="3" name="Zawartość — symbol zastępczy 2"/>
          <p:cNvSpPr>
            <a:spLocks noGrp="1"/>
          </p:cNvSpPr>
          <p:nvPr>
            <p:ph idx="1"/>
          </p:nvPr>
        </p:nvSpPr>
        <p:spPr/>
        <p:txBody>
          <a:bodyPr rtlCol="0"/>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D2BACBB4-D7F7-4738-B6BE-CDCDBCB6732A}" type="datetime1">
              <a:rPr lang="pl-PL" noProof="0" smtClean="0"/>
              <a:pPr rtl="0"/>
              <a:t>2022-04-19</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Prostokąt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title"/>
          </p:nvPr>
        </p:nvSpPr>
        <p:spPr>
          <a:xfrm>
            <a:off x="2167128" y="1225296"/>
            <a:ext cx="9281160" cy="3520440"/>
          </a:xfrm>
        </p:spPr>
        <p:txBody>
          <a:bodyPr rtlCol="0" anchor="ctr">
            <a:normAutofit/>
          </a:bodyPr>
          <a:lstStyle>
            <a:lvl1pPr>
              <a:lnSpc>
                <a:spcPct val="80000"/>
              </a:lnSpc>
              <a:defRPr sz="8000" b="1"/>
            </a:lvl1pPr>
          </a:lstStyle>
          <a:p>
            <a:pPr rtl="0"/>
            <a:r>
              <a:rPr lang="pl-PL" noProof="0"/>
              <a:t>Kliknij, aby edytować styl</a:t>
            </a:r>
          </a:p>
        </p:txBody>
      </p:sp>
      <p:sp>
        <p:nvSpPr>
          <p:cNvPr id="3" name="Tekst — symbol zastępczy 2"/>
          <p:cNvSpPr>
            <a:spLocks noGrp="1"/>
          </p:cNvSpPr>
          <p:nvPr>
            <p:ph type="body" idx="1"/>
          </p:nvPr>
        </p:nvSpPr>
        <p:spPr>
          <a:xfrm>
            <a:off x="2165774" y="5020056"/>
            <a:ext cx="9052560" cy="1066800"/>
          </a:xfrm>
        </p:spPr>
        <p:txBody>
          <a:bodyPr rtlCol="0"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wzorca tekstu</a:t>
            </a:r>
          </a:p>
        </p:txBody>
      </p:sp>
      <p:sp>
        <p:nvSpPr>
          <p:cNvPr id="4" name="Data — symbol zastępczy 3"/>
          <p:cNvSpPr>
            <a:spLocks noGrp="1"/>
          </p:cNvSpPr>
          <p:nvPr>
            <p:ph type="dt" sz="half" idx="10"/>
          </p:nvPr>
        </p:nvSpPr>
        <p:spPr>
          <a:xfrm>
            <a:off x="8593667" y="6272784"/>
            <a:ext cx="2644309" cy="365125"/>
          </a:xfrm>
        </p:spPr>
        <p:txBody>
          <a:bodyPr rtlCol="0"/>
          <a:lstStyle/>
          <a:p>
            <a:pPr rtl="0"/>
            <a:fld id="{8ED5FD03-143D-47AC-9FF3-80360CDC958A}" type="datetime1">
              <a:rPr lang="pl-PL" noProof="0" smtClean="0"/>
              <a:pPr rtl="0"/>
              <a:t>2022-04-19</a:t>
            </a:fld>
            <a:endParaRPr lang="pl-PL" noProof="0"/>
          </a:p>
        </p:txBody>
      </p:sp>
      <p:sp>
        <p:nvSpPr>
          <p:cNvPr id="5" name="Stopka — symbol zastępczy 4"/>
          <p:cNvSpPr>
            <a:spLocks noGrp="1"/>
          </p:cNvSpPr>
          <p:nvPr>
            <p:ph type="ftr" sz="quarter" idx="11"/>
          </p:nvPr>
        </p:nvSpPr>
        <p:spPr>
          <a:xfrm>
            <a:off x="2182708" y="6272784"/>
            <a:ext cx="6327648" cy="365125"/>
          </a:xfrm>
        </p:spPr>
        <p:txBody>
          <a:bodyPr rtlCol="0"/>
          <a:lstStyle/>
          <a:p>
            <a:pPr rtl="0"/>
            <a:endParaRPr lang="pl-PL" noProof="0"/>
          </a:p>
        </p:txBody>
      </p:sp>
      <p:grpSp>
        <p:nvGrpSpPr>
          <p:cNvPr id="8" name="Grupa 7"/>
          <p:cNvGrpSpPr/>
          <p:nvPr/>
        </p:nvGrpSpPr>
        <p:grpSpPr>
          <a:xfrm>
            <a:off x="897399" y="2325848"/>
            <a:ext cx="1080904" cy="1080902"/>
            <a:chOff x="9685338" y="4460675"/>
            <a:chExt cx="1080904" cy="1080902"/>
          </a:xfrm>
        </p:grpSpPr>
        <p:sp>
          <p:nvSpPr>
            <p:cNvPr id="9" name="Ow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w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Numer slajdu — symbol zastępczy 5"/>
          <p:cNvSpPr>
            <a:spLocks noGrp="1"/>
          </p:cNvSpPr>
          <p:nvPr>
            <p:ph type="sldNum" sz="quarter" idx="12"/>
          </p:nvPr>
        </p:nvSpPr>
        <p:spPr>
          <a:xfrm>
            <a:off x="843702" y="2506133"/>
            <a:ext cx="1188298" cy="720332"/>
          </a:xfrm>
        </p:spPr>
        <p:txBody>
          <a:bodyPr rtlCol="0"/>
          <a:lstStyle>
            <a:lvl1pPr>
              <a:defRPr sz="2800"/>
            </a:lvl1pPr>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a:t>Kliknij, aby edytować styl</a:t>
            </a:r>
          </a:p>
        </p:txBody>
      </p:sp>
      <p:sp>
        <p:nvSpPr>
          <p:cNvPr id="3" name="Zawartość — symbol zastępczy 2"/>
          <p:cNvSpPr>
            <a:spLocks noGrp="1"/>
          </p:cNvSpPr>
          <p:nvPr>
            <p:ph sz="half" idx="1"/>
          </p:nvPr>
        </p:nvSpPr>
        <p:spPr>
          <a:xfrm>
            <a:off x="1069848"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Zawartość — symbol zastępczy 3"/>
          <p:cNvSpPr>
            <a:spLocks noGrp="1"/>
          </p:cNvSpPr>
          <p:nvPr>
            <p:ph sz="half" idx="2"/>
          </p:nvPr>
        </p:nvSpPr>
        <p:spPr>
          <a:xfrm>
            <a:off x="6364224"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Data — symbol zastępczy 4"/>
          <p:cNvSpPr>
            <a:spLocks noGrp="1"/>
          </p:cNvSpPr>
          <p:nvPr>
            <p:ph type="dt" sz="half" idx="10"/>
          </p:nvPr>
        </p:nvSpPr>
        <p:spPr/>
        <p:txBody>
          <a:bodyPr rtlCol="0"/>
          <a:lstStyle/>
          <a:p>
            <a:pPr rtl="0"/>
            <a:fld id="{9DF36F77-EA9F-4DA9-ACF8-3C89D2AB6BC2}" type="datetime1">
              <a:rPr lang="pl-PL" noProof="0" smtClean="0"/>
              <a:pPr rtl="0"/>
              <a:t>2022-04-19</a:t>
            </a:fld>
            <a:endParaRPr lang="pl-PL" noProof="0"/>
          </a:p>
        </p:txBody>
      </p:sp>
      <p:sp>
        <p:nvSpPr>
          <p:cNvPr id="6" name="Stopka — symbol zastępczy 5"/>
          <p:cNvSpPr>
            <a:spLocks noGrp="1"/>
          </p:cNvSpPr>
          <p:nvPr>
            <p:ph type="ftr" sz="quarter" idx="11"/>
          </p:nvPr>
        </p:nvSpPr>
        <p:spPr/>
        <p:txBody>
          <a:bodyPr rtlCol="0"/>
          <a:lstStyle/>
          <a:p>
            <a:pPr rtl="0"/>
            <a:endParaRPr lang="pl-PL" noProof="0"/>
          </a:p>
        </p:txBody>
      </p:sp>
      <p:sp>
        <p:nvSpPr>
          <p:cNvPr id="7" name="Numer slajdu — symbol zastępczy 6"/>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ytuł 9"/>
          <p:cNvSpPr>
            <a:spLocks noGrp="1"/>
          </p:cNvSpPr>
          <p:nvPr>
            <p:ph type="title"/>
          </p:nvPr>
        </p:nvSpPr>
        <p:spPr/>
        <p:txBody>
          <a:bodyPr rtlCol="0"/>
          <a:lstStyle/>
          <a:p>
            <a:pPr rtl="0"/>
            <a:r>
              <a:rPr lang="pl-PL" noProof="0"/>
              <a:t>Kliknij, aby edytować styl</a:t>
            </a:r>
          </a:p>
        </p:txBody>
      </p:sp>
      <p:sp>
        <p:nvSpPr>
          <p:cNvPr id="3" name="Tekst — symbol zastępczy 2"/>
          <p:cNvSpPr>
            <a:spLocks noGrp="1"/>
          </p:cNvSpPr>
          <p:nvPr>
            <p:ph type="body" idx="1"/>
          </p:nvPr>
        </p:nvSpPr>
        <p:spPr>
          <a:xfrm>
            <a:off x="1066800"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Kliknij, aby edytować style wzorca tekstu</a:t>
            </a:r>
          </a:p>
        </p:txBody>
      </p:sp>
      <p:sp>
        <p:nvSpPr>
          <p:cNvPr id="4" name="Zawartość — symbol zastępczy 3"/>
          <p:cNvSpPr>
            <a:spLocks noGrp="1"/>
          </p:cNvSpPr>
          <p:nvPr>
            <p:ph sz="half" idx="2"/>
          </p:nvPr>
        </p:nvSpPr>
        <p:spPr>
          <a:xfrm>
            <a:off x="1069848"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Tekst — symbol zastępczy 4"/>
          <p:cNvSpPr>
            <a:spLocks noGrp="1"/>
          </p:cNvSpPr>
          <p:nvPr>
            <p:ph type="body" sz="quarter" idx="3"/>
          </p:nvPr>
        </p:nvSpPr>
        <p:spPr>
          <a:xfrm>
            <a:off x="6364224"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Kliknij, aby edytować style wzorca tekstu</a:t>
            </a:r>
          </a:p>
        </p:txBody>
      </p:sp>
      <p:sp>
        <p:nvSpPr>
          <p:cNvPr id="6" name="Zawartość — symbol zastępczy 5"/>
          <p:cNvSpPr>
            <a:spLocks noGrp="1"/>
          </p:cNvSpPr>
          <p:nvPr>
            <p:ph sz="quarter" idx="4"/>
          </p:nvPr>
        </p:nvSpPr>
        <p:spPr>
          <a:xfrm>
            <a:off x="6364224"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7" name="Data — symbol zastępczy 6"/>
          <p:cNvSpPr>
            <a:spLocks noGrp="1"/>
          </p:cNvSpPr>
          <p:nvPr>
            <p:ph type="dt" sz="half" idx="10"/>
          </p:nvPr>
        </p:nvSpPr>
        <p:spPr/>
        <p:txBody>
          <a:bodyPr rtlCol="0"/>
          <a:lstStyle/>
          <a:p>
            <a:pPr rtl="0"/>
            <a:fld id="{5D04EE0C-BFEA-4A1E-8F4E-A45121BAD65E}" type="datetime1">
              <a:rPr lang="pl-PL" noProof="0" smtClean="0"/>
              <a:pPr rtl="0"/>
              <a:t>2022-04-19</a:t>
            </a:fld>
            <a:endParaRPr lang="pl-PL" noProof="0"/>
          </a:p>
        </p:txBody>
      </p:sp>
      <p:sp>
        <p:nvSpPr>
          <p:cNvPr id="8" name="Stopka — symbol zastępczy 7"/>
          <p:cNvSpPr>
            <a:spLocks noGrp="1"/>
          </p:cNvSpPr>
          <p:nvPr>
            <p:ph type="ftr" sz="quarter" idx="11"/>
          </p:nvPr>
        </p:nvSpPr>
        <p:spPr/>
        <p:txBody>
          <a:bodyPr rtlCol="0"/>
          <a:lstStyle/>
          <a:p>
            <a:pPr rtl="0"/>
            <a:endParaRPr lang="pl-PL" noProof="0"/>
          </a:p>
        </p:txBody>
      </p:sp>
      <p:sp>
        <p:nvSpPr>
          <p:cNvPr id="9" name="Numer slajdu — symbol zastępczy 8"/>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ytuł 5"/>
          <p:cNvSpPr>
            <a:spLocks noGrp="1"/>
          </p:cNvSpPr>
          <p:nvPr>
            <p:ph type="title"/>
          </p:nvPr>
        </p:nvSpPr>
        <p:spPr/>
        <p:txBody>
          <a:bodyPr rtlCol="0"/>
          <a:lstStyle/>
          <a:p>
            <a:pPr rtl="0"/>
            <a:r>
              <a:rPr lang="pl-PL" noProof="0"/>
              <a:t>Kliknij, aby edytować styl</a:t>
            </a:r>
          </a:p>
        </p:txBody>
      </p:sp>
      <p:sp>
        <p:nvSpPr>
          <p:cNvPr id="3" name="Data — symbol zastępczy 2"/>
          <p:cNvSpPr>
            <a:spLocks noGrp="1"/>
          </p:cNvSpPr>
          <p:nvPr>
            <p:ph type="dt" sz="half" idx="10"/>
          </p:nvPr>
        </p:nvSpPr>
        <p:spPr/>
        <p:txBody>
          <a:bodyPr rtlCol="0"/>
          <a:lstStyle/>
          <a:p>
            <a:pPr rtl="0"/>
            <a:fld id="{98A83244-6821-4D88-BBE3-EC6FD0BFCE7A}" type="datetime1">
              <a:rPr lang="pl-PL" noProof="0" smtClean="0"/>
              <a:pPr rtl="0"/>
              <a:t>2022-04-19</a:t>
            </a:fld>
            <a:endParaRPr lang="pl-PL" noProof="0"/>
          </a:p>
        </p:txBody>
      </p:sp>
      <p:sp>
        <p:nvSpPr>
          <p:cNvPr id="4" name="Stopka — symbol zastępczy 3"/>
          <p:cNvSpPr>
            <a:spLocks noGrp="1"/>
          </p:cNvSpPr>
          <p:nvPr>
            <p:ph type="ftr" sz="quarter" idx="11"/>
          </p:nvPr>
        </p:nvSpPr>
        <p:spPr/>
        <p:txBody>
          <a:bodyPr rtlCol="0"/>
          <a:lstStyle/>
          <a:p>
            <a:pPr rtl="0"/>
            <a:endParaRPr lang="pl-PL" noProof="0"/>
          </a:p>
        </p:txBody>
      </p:sp>
      <p:sp>
        <p:nvSpPr>
          <p:cNvPr id="5" name="Numer slajdu — symbol zastępczy 4"/>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rtlCol="0"/>
          <a:lstStyle/>
          <a:p>
            <a:pPr rtl="0"/>
            <a:fld id="{FF8215D7-5755-4CCA-A43E-9E390046925D}" type="datetime1">
              <a:rPr lang="pl-PL" noProof="0" smtClean="0"/>
              <a:pPr rtl="0"/>
              <a:t>2022-04-19</a:t>
            </a:fld>
            <a:endParaRPr lang="pl-PL" noProof="0"/>
          </a:p>
        </p:txBody>
      </p:sp>
      <p:sp>
        <p:nvSpPr>
          <p:cNvPr id="3" name="Stopka — symbol zastępczy 2"/>
          <p:cNvSpPr>
            <a:spLocks noGrp="1"/>
          </p:cNvSpPr>
          <p:nvPr>
            <p:ph type="ftr" sz="quarter" idx="11"/>
          </p:nvPr>
        </p:nvSpPr>
        <p:spPr/>
        <p:txBody>
          <a:bodyPr rtlCol="0"/>
          <a:lstStyle/>
          <a:p>
            <a:pPr rtl="0"/>
            <a:endParaRPr lang="pl-PL" noProof="0"/>
          </a:p>
        </p:txBody>
      </p:sp>
      <p:sp>
        <p:nvSpPr>
          <p:cNvPr id="4" name="Numer slajdu — symbol zastępczy 3"/>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Prostokąt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title"/>
          </p:nvPr>
        </p:nvSpPr>
        <p:spPr>
          <a:xfrm>
            <a:off x="8549640" y="685800"/>
            <a:ext cx="3200400" cy="1737360"/>
          </a:xfrm>
        </p:spPr>
        <p:txBody>
          <a:bodyPr rtlCol="0" anchor="b">
            <a:normAutofit/>
          </a:bodyPr>
          <a:lstStyle>
            <a:lvl1pPr>
              <a:defRPr sz="3200" b="1"/>
            </a:lvl1pPr>
          </a:lstStyle>
          <a:p>
            <a:pPr rtl="0"/>
            <a:r>
              <a:rPr lang="pl-PL" noProof="0"/>
              <a:t>Kliknij, aby edytować styl</a:t>
            </a:r>
          </a:p>
        </p:txBody>
      </p:sp>
      <p:sp>
        <p:nvSpPr>
          <p:cNvPr id="3" name="Zawartość — symbol zastępczy 2"/>
          <p:cNvSpPr>
            <a:spLocks noGrp="1"/>
          </p:cNvSpPr>
          <p:nvPr>
            <p:ph idx="1"/>
          </p:nvPr>
        </p:nvSpPr>
        <p:spPr>
          <a:xfrm>
            <a:off x="838200" y="685800"/>
            <a:ext cx="6711696" cy="5020056"/>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Tekst — symbol zastępczy 3"/>
          <p:cNvSpPr>
            <a:spLocks noGrp="1"/>
          </p:cNvSpPr>
          <p:nvPr>
            <p:ph type="body" sz="half" idx="2"/>
          </p:nvPr>
        </p:nvSpPr>
        <p:spPr>
          <a:xfrm>
            <a:off x="8549640" y="2423160"/>
            <a:ext cx="3200400" cy="3291840"/>
          </a:xfrm>
        </p:spPr>
        <p:txBody>
          <a:bodyPr rtlCol="0">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Kliknij, aby edytować style wzorca tekstu</a:t>
            </a:r>
          </a:p>
        </p:txBody>
      </p:sp>
      <p:sp>
        <p:nvSpPr>
          <p:cNvPr id="5" name="Data — symbol zastępczy 4"/>
          <p:cNvSpPr>
            <a:spLocks noGrp="1"/>
          </p:cNvSpPr>
          <p:nvPr>
            <p:ph type="dt" sz="half" idx="10"/>
          </p:nvPr>
        </p:nvSpPr>
        <p:spPr/>
        <p:txBody>
          <a:bodyPr rtlCol="0"/>
          <a:lstStyle/>
          <a:p>
            <a:pPr rtl="0"/>
            <a:fld id="{F2848E4E-E8AC-4E45-A398-5874C5B99DE8}" type="datetime1">
              <a:rPr lang="pl-PL" noProof="0" smtClean="0"/>
              <a:pPr rtl="0"/>
              <a:t>2022-04-19</a:t>
            </a:fld>
            <a:endParaRPr lang="pl-PL" noProof="0"/>
          </a:p>
        </p:txBody>
      </p:sp>
      <p:sp>
        <p:nvSpPr>
          <p:cNvPr id="6" name="Stopka — symbol zastępczy 5"/>
          <p:cNvSpPr>
            <a:spLocks noGrp="1"/>
          </p:cNvSpPr>
          <p:nvPr>
            <p:ph type="ftr" sz="quarter" idx="11"/>
          </p:nvPr>
        </p:nvSpPr>
        <p:spPr/>
        <p:txBody>
          <a:bodyPr rtlCol="0"/>
          <a:lstStyle/>
          <a:p>
            <a:pPr rtl="0"/>
            <a:endParaRPr lang="pl-PL" noProof="0"/>
          </a:p>
        </p:txBody>
      </p:sp>
      <p:grpSp>
        <p:nvGrpSpPr>
          <p:cNvPr id="9" name="Grupa 8"/>
          <p:cNvGrpSpPr>
            <a:grpSpLocks noChangeAspect="1"/>
          </p:cNvGrpSpPr>
          <p:nvPr/>
        </p:nvGrpSpPr>
        <p:grpSpPr>
          <a:xfrm>
            <a:off x="11401725" y="6229681"/>
            <a:ext cx="457200" cy="457200"/>
            <a:chOff x="11361456" y="6195813"/>
            <a:chExt cx="548640" cy="548640"/>
          </a:xfrm>
        </p:grpSpPr>
        <p:sp>
          <p:nvSpPr>
            <p:cNvPr id="10" name="Ow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w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Numer slajdu — symbol zastępczy 6"/>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Prostokąt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title"/>
          </p:nvPr>
        </p:nvSpPr>
        <p:spPr>
          <a:xfrm>
            <a:off x="8549640" y="685800"/>
            <a:ext cx="3200400" cy="1737360"/>
          </a:xfrm>
        </p:spPr>
        <p:txBody>
          <a:bodyPr rtlCol="0" anchor="b">
            <a:normAutofit/>
          </a:bodyPr>
          <a:lstStyle>
            <a:lvl1pPr>
              <a:defRPr sz="3200" b="1"/>
            </a:lvl1pPr>
          </a:lstStyle>
          <a:p>
            <a:pPr rtl="0"/>
            <a:r>
              <a:rPr lang="pl-PL" noProof="0"/>
              <a:t>Kliknij, aby edytować styl</a:t>
            </a:r>
          </a:p>
        </p:txBody>
      </p:sp>
      <p:sp>
        <p:nvSpPr>
          <p:cNvPr id="3" name="Obraz — symbol zastępczy 2"/>
          <p:cNvSpPr>
            <a:spLocks noGrp="1" noChangeAspect="1"/>
          </p:cNvSpPr>
          <p:nvPr>
            <p:ph type="pic" idx="1"/>
          </p:nvPr>
        </p:nvSpPr>
        <p:spPr>
          <a:xfrm>
            <a:off x="0" y="0"/>
            <a:ext cx="8303740" cy="6858000"/>
          </a:xfrm>
          <a:solidFill>
            <a:schemeClr val="tx2">
              <a:lumMod val="20000"/>
              <a:lumOff val="8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noProof="0"/>
              <a:t>Kliknij ikonę, aby dodać obraz</a:t>
            </a:r>
          </a:p>
        </p:txBody>
      </p:sp>
      <p:sp>
        <p:nvSpPr>
          <p:cNvPr id="4" name="Tekst — symbol zastępczy 3"/>
          <p:cNvSpPr>
            <a:spLocks noGrp="1"/>
          </p:cNvSpPr>
          <p:nvPr>
            <p:ph type="body" sz="half" idx="2"/>
          </p:nvPr>
        </p:nvSpPr>
        <p:spPr>
          <a:xfrm>
            <a:off x="8549640" y="2423160"/>
            <a:ext cx="3200400" cy="3291840"/>
          </a:xfrm>
        </p:spPr>
        <p:txBody>
          <a:bodyPr rtlCol="0">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Kliknij, aby edytować style wzorca tekstu</a:t>
            </a:r>
          </a:p>
        </p:txBody>
      </p:sp>
      <p:sp>
        <p:nvSpPr>
          <p:cNvPr id="5" name="Data — symbol zastępczy 4"/>
          <p:cNvSpPr>
            <a:spLocks noGrp="1"/>
          </p:cNvSpPr>
          <p:nvPr>
            <p:ph type="dt" sz="half" idx="10"/>
          </p:nvPr>
        </p:nvSpPr>
        <p:spPr/>
        <p:txBody>
          <a:bodyPr rtlCol="0"/>
          <a:lstStyle/>
          <a:p>
            <a:pPr rtl="0"/>
            <a:fld id="{A74FC73B-BC5E-4DCD-B209-FD2078CFA520}" type="datetime1">
              <a:rPr lang="pl-PL" noProof="0" smtClean="0"/>
              <a:pPr rtl="0"/>
              <a:t>2022-04-19</a:t>
            </a:fld>
            <a:endParaRPr lang="pl-PL" noProof="0"/>
          </a:p>
        </p:txBody>
      </p:sp>
      <p:grpSp>
        <p:nvGrpSpPr>
          <p:cNvPr id="8" name="Grupa 7"/>
          <p:cNvGrpSpPr>
            <a:grpSpLocks noChangeAspect="1"/>
          </p:cNvGrpSpPr>
          <p:nvPr/>
        </p:nvGrpSpPr>
        <p:grpSpPr>
          <a:xfrm>
            <a:off x="11401725" y="6229681"/>
            <a:ext cx="457200" cy="457200"/>
            <a:chOff x="11361456" y="6195813"/>
            <a:chExt cx="548640" cy="548640"/>
          </a:xfrm>
        </p:grpSpPr>
        <p:sp>
          <p:nvSpPr>
            <p:cNvPr id="9" name="Ow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w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Numer slajdu — symbol zastępczy 6"/>
          <p:cNvSpPr>
            <a:spLocks noGrp="1"/>
          </p:cNvSpPr>
          <p:nvPr>
            <p:ph type="sldNum" sz="quarter" idx="12"/>
          </p:nvPr>
        </p:nvSpPr>
        <p:spPr/>
        <p:txBody>
          <a:bodyPr rtlCol="0"/>
          <a:lstStyle/>
          <a:p>
            <a:pPr rtl="0"/>
            <a:fld id="{4FAB73BC-B049-4115-A692-8D63A059BFB8}" type="slidenum">
              <a:rPr lang="pl-PL" noProof="0" smtClean="0"/>
              <a:pPr rtl="0"/>
              <a:t>‹#›</a:t>
            </a:fld>
            <a:endParaRPr lang="pl-PL"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ytuł — symbol zastępczy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pPr rtl="0"/>
            <a:r>
              <a:rPr lang="pl-PL" noProof="0"/>
              <a:t>Kliknij, aby edytować styl</a:t>
            </a:r>
          </a:p>
        </p:txBody>
      </p:sp>
      <p:sp>
        <p:nvSpPr>
          <p:cNvPr id="3" name="Tekst — symbol zastępczy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latin typeface="Times New Roman" panose="02020603050405020304" pitchFamily="18" charset="0"/>
              </a:defRPr>
            </a:lvl1pPr>
          </a:lstStyle>
          <a:p>
            <a:fld id="{652E0BC5-64C8-4785-87F7-9C10A6308854}" type="datetime1">
              <a:rPr lang="pl-PL" noProof="0" smtClean="0"/>
              <a:pPr/>
              <a:t>2022-04-19</a:t>
            </a:fld>
            <a:endParaRPr lang="pl-PL" noProof="0"/>
          </a:p>
        </p:txBody>
      </p:sp>
      <p:sp>
        <p:nvSpPr>
          <p:cNvPr id="5" name="Stopka — symbol zastępczy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latin typeface="Times New Roman" panose="02020603050405020304" pitchFamily="18" charset="0"/>
              </a:defRPr>
            </a:lvl1pPr>
          </a:lstStyle>
          <a:p>
            <a:endParaRPr lang="pl-PL" noProof="0"/>
          </a:p>
        </p:txBody>
      </p:sp>
      <p:grpSp>
        <p:nvGrpSpPr>
          <p:cNvPr id="7" name="Grupa 6"/>
          <p:cNvGrpSpPr>
            <a:grpSpLocks noChangeAspect="1"/>
          </p:cNvGrpSpPr>
          <p:nvPr/>
        </p:nvGrpSpPr>
        <p:grpSpPr>
          <a:xfrm>
            <a:off x="11401725" y="6229681"/>
            <a:ext cx="457200" cy="457200"/>
            <a:chOff x="11361456" y="6195813"/>
            <a:chExt cx="548640" cy="548640"/>
          </a:xfrm>
        </p:grpSpPr>
        <p:sp>
          <p:nvSpPr>
            <p:cNvPr id="8" name="Ow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w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Numer slajdu — symbol zastępczy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rtl="0"/>
            <a:fld id="{4FAB73BC-B049-4115-A692-8D63A059BFB8}" type="slidenum">
              <a:rPr lang="pl-PL" noProof="0" smtClean="0"/>
              <a:pPr rtl="0"/>
              <a:t>‹#›</a:t>
            </a:fld>
            <a:endParaRPr lang="pl-PL" noProof="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b="1" kern="1200" cap="all" baseline="0">
          <a:blipFill>
            <a:blip r:embed="rId15">
              <a:extLst>
                <a:ext uri="{28A0092B-C50C-407E-A947-70E740481C1C}">
                  <a14:useLocalDpi xmlns="" xmlns:a14="http://schemas.microsoft.com/office/drawing/2010/main" val="0"/>
                </a:ext>
              </a:extLst>
            </a:blip>
            <a:tile tx="6350" ty="-127000" sx="65000" sy="64000" flip="none" algn="tl"/>
          </a:blipFill>
          <a:latin typeface="Times New Roman" panose="02020603050405020304" pitchFamily="18" charset="0"/>
          <a:ea typeface="+mj-ea"/>
          <a:cs typeface="Times New Roman" panose="02020603050405020304" pitchFamily="18" charset="0"/>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Times New Roman" panose="02020603050405020304" pitchFamily="18" charset="0"/>
          <a:ea typeface="+mn-ea"/>
          <a:cs typeface="Times New Roman" panose="02020603050405020304" pitchFamily="18"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hyperlink" Target="https://muzeum.zagan.pl/stalag-luft-3/" TargetMode="External"/><Relationship Id="rId2" Type="http://schemas.openxmlformats.org/officeDocument/2006/relationships/hyperlink" Target="https://pl.wikipedia.org/wiki/Stalag_Luft_III" TargetMode="External"/><Relationship Id="rId1" Type="http://schemas.openxmlformats.org/officeDocument/2006/relationships/slideLayout" Target="../slideLayouts/slideLayout2.xml"/><Relationship Id="rId6" Type="http://schemas.openxmlformats.org/officeDocument/2006/relationships/hyperlink" Target="https://www.polskieradio.pl/10/5371/Artykul/2701272,77-rocznica-Wielkiej-ucieczki-Co-o-niej-wiemy" TargetMode="External"/><Relationship Id="rId5" Type="http://schemas.openxmlformats.org/officeDocument/2006/relationships/hyperlink" Target="https://www.cda.pl/video/1007556302" TargetMode="External"/><Relationship Id="rId4" Type="http://schemas.openxmlformats.org/officeDocument/2006/relationships/hyperlink" Target="https://muzeum.zagan.pl/obozy-jeniecki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51560" y="802258"/>
            <a:ext cx="9966960" cy="5667554"/>
          </a:xfrm>
        </p:spPr>
        <p:txBody>
          <a:bodyPr rtlCol="0"/>
          <a:lstStyle/>
          <a:p>
            <a:pPr algn="ctr"/>
            <a:r>
              <a:rPr lang="pl-PL" dirty="0" smtClean="0">
                <a:latin typeface="Times New Roman"/>
                <a:cs typeface="Times New Roman"/>
              </a:rPr>
              <a:t>Stalag Luft 3</a:t>
            </a:r>
            <a:br>
              <a:rPr lang="pl-PL" dirty="0" smtClean="0">
                <a:latin typeface="Times New Roman"/>
                <a:cs typeface="Times New Roman"/>
              </a:rPr>
            </a:br>
            <a:r>
              <a:rPr lang="pl-PL" cap="none" dirty="0" smtClean="0">
                <a:latin typeface="Times New Roman"/>
                <a:cs typeface="Times New Roman"/>
              </a:rPr>
              <a:t>i</a:t>
            </a:r>
            <a:r>
              <a:rPr lang="pl-PL" dirty="0" smtClean="0">
                <a:latin typeface="Times New Roman"/>
                <a:cs typeface="Times New Roman"/>
              </a:rPr>
              <a:t> </a:t>
            </a:r>
            <a:br>
              <a:rPr lang="pl-PL" dirty="0" smtClean="0">
                <a:latin typeface="Times New Roman"/>
                <a:cs typeface="Times New Roman"/>
              </a:rPr>
            </a:br>
            <a:r>
              <a:rPr lang="pl-PL" dirty="0" smtClean="0">
                <a:latin typeface="Times New Roman"/>
                <a:cs typeface="Times New Roman"/>
              </a:rPr>
              <a:t>„Wielka ucieczka”</a:t>
            </a:r>
            <a:endParaRPr lang="pl-PL" dirty="0"/>
          </a:p>
        </p:txBody>
      </p:sp>
    </p:spTree>
    <p:extLst>
      <p:ext uri="{BB962C8B-B14F-4D97-AF65-F5344CB8AC3E}">
        <p14:creationId xmlns="" xmlns:p14="http://schemas.microsoft.com/office/powerpoint/2010/main" val="38793463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01D0E287-4F53-79E6-F8B1-FB741DE0A046}"/>
              </a:ext>
            </a:extLst>
          </p:cNvPr>
          <p:cNvSpPr>
            <a:spLocks noGrp="1"/>
          </p:cNvSpPr>
          <p:nvPr>
            <p:ph type="title"/>
          </p:nvPr>
        </p:nvSpPr>
        <p:spPr>
          <a:xfrm>
            <a:off x="1069848" y="484632"/>
            <a:ext cx="10058400" cy="1609344"/>
          </a:xfrm>
        </p:spPr>
        <p:txBody>
          <a:bodyPr>
            <a:normAutofit/>
          </a:bodyPr>
          <a:lstStyle/>
          <a:p>
            <a:r>
              <a:rPr lang="pl-PL">
                <a:latin typeface="Times New Roman"/>
                <a:cs typeface="Times New Roman"/>
              </a:rPr>
              <a:t>ŻYCIE W OBOZIE</a:t>
            </a:r>
            <a:endParaRPr lang="pl-PL"/>
          </a:p>
        </p:txBody>
      </p:sp>
      <p:sp>
        <p:nvSpPr>
          <p:cNvPr id="3" name="Symbol zastępczy zawartości 2">
            <a:extLst>
              <a:ext uri="{FF2B5EF4-FFF2-40B4-BE49-F238E27FC236}">
                <a16:creationId xmlns="" xmlns:a16="http://schemas.microsoft.com/office/drawing/2014/main" id="{7AC89326-14BC-A44D-4847-59880F0F8063}"/>
              </a:ext>
            </a:extLst>
          </p:cNvPr>
          <p:cNvSpPr>
            <a:spLocks noGrp="1"/>
          </p:cNvSpPr>
          <p:nvPr>
            <p:ph idx="1"/>
          </p:nvPr>
        </p:nvSpPr>
        <p:spPr>
          <a:xfrm>
            <a:off x="1069848" y="2377922"/>
            <a:ext cx="10058400" cy="3289633"/>
          </a:xfrm>
        </p:spPr>
        <p:txBody>
          <a:bodyPr vert="horz" lIns="91440" tIns="45720" rIns="91440" bIns="45720" rtlCol="0" anchor="t">
            <a:noAutofit/>
          </a:bodyPr>
          <a:lstStyle/>
          <a:p>
            <a:pPr marL="0" indent="0" algn="ctr">
              <a:buNone/>
            </a:pPr>
            <a:r>
              <a:rPr lang="pl-PL" sz="3200" dirty="0" smtClean="0">
                <a:latin typeface="Times New Roman"/>
                <a:cs typeface="Times New Roman"/>
              </a:rPr>
              <a:t>Niemcy, w zasadzie, przestrzegali </a:t>
            </a:r>
            <a:r>
              <a:rPr lang="pl-PL" sz="3200" dirty="0">
                <a:latin typeface="Times New Roman"/>
                <a:cs typeface="Times New Roman"/>
              </a:rPr>
              <a:t>art. 17 Konwencji Genewskiej z 1929 roku, który jednoznacznie określał, że jeńcom należy zapewnić możliwość dowolnego spędzania czasu wolnego. Dotyczyło to praktyk religijnych, działalności edukacyjnej, naukowej, kulturalnej i sportowej. W Stalagach jeńcy musieli pracować i w związku z tym czas wolny mieli ograniczony.</a:t>
            </a:r>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21844384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332EF44E-4DC2-EA21-6A02-F88E54DA02B7}"/>
              </a:ext>
            </a:extLst>
          </p:cNvPr>
          <p:cNvSpPr>
            <a:spLocks noGrp="1"/>
          </p:cNvSpPr>
          <p:nvPr>
            <p:ph type="title"/>
          </p:nvPr>
        </p:nvSpPr>
        <p:spPr>
          <a:xfrm>
            <a:off x="1286934" y="1465790"/>
            <a:ext cx="3860798" cy="3941345"/>
          </a:xfrm>
        </p:spPr>
        <p:txBody>
          <a:bodyPr>
            <a:normAutofit/>
          </a:bodyPr>
          <a:lstStyle/>
          <a:p>
            <a:r>
              <a:rPr lang="pl-PL" sz="4200">
                <a:latin typeface="Times New Roman"/>
                <a:cs typeface="Times New Roman"/>
              </a:rPr>
              <a:t>Życie sportowe w obozach jenieckich</a:t>
            </a:r>
            <a:endParaRPr lang="pl-PL" sz="4200"/>
          </a:p>
        </p:txBody>
      </p:sp>
      <p:sp>
        <p:nvSpPr>
          <p:cNvPr id="3" name="Symbol zastępczy zawartości 2">
            <a:extLst>
              <a:ext uri="{FF2B5EF4-FFF2-40B4-BE49-F238E27FC236}">
                <a16:creationId xmlns="" xmlns:a16="http://schemas.microsoft.com/office/drawing/2014/main" id="{2669C0AF-B63B-AFCF-1EB5-B81BB13DD4D8}"/>
              </a:ext>
            </a:extLst>
          </p:cNvPr>
          <p:cNvSpPr>
            <a:spLocks noGrp="1"/>
          </p:cNvSpPr>
          <p:nvPr>
            <p:ph idx="1"/>
          </p:nvPr>
        </p:nvSpPr>
        <p:spPr>
          <a:xfrm>
            <a:off x="6015167" y="812751"/>
            <a:ext cx="5535231" cy="5241366"/>
          </a:xfrm>
        </p:spPr>
        <p:txBody>
          <a:bodyPr anchor="ctr">
            <a:normAutofit/>
          </a:bodyPr>
          <a:lstStyle/>
          <a:p>
            <a:pPr marL="0" indent="0" algn="ctr">
              <a:buNone/>
            </a:pPr>
            <a:r>
              <a:rPr lang="pl-PL" sz="2200" dirty="0">
                <a:latin typeface="Times New Roman"/>
                <a:cs typeface="Times New Roman"/>
              </a:rPr>
              <a:t>Uprawianie sportu w </a:t>
            </a:r>
            <a:r>
              <a:rPr lang="pl-PL" sz="2200" dirty="0" smtClean="0">
                <a:latin typeface="Times New Roman"/>
                <a:cs typeface="Times New Roman"/>
              </a:rPr>
              <a:t>obozach jenieckich było </a:t>
            </a:r>
            <a:r>
              <a:rPr lang="pl-PL" sz="2200" dirty="0">
                <a:latin typeface="Times New Roman"/>
                <a:cs typeface="Times New Roman"/>
              </a:rPr>
              <a:t>wręcz modą. Było również, a może przede </a:t>
            </a:r>
            <a:r>
              <a:rPr lang="pl-PL" sz="2200" dirty="0" smtClean="0">
                <a:latin typeface="Times New Roman"/>
                <a:cs typeface="Times New Roman"/>
              </a:rPr>
              <a:t>wszystkim, </a:t>
            </a:r>
            <a:r>
              <a:rPr lang="pl-PL" sz="2200" dirty="0">
                <a:latin typeface="Times New Roman"/>
                <a:cs typeface="Times New Roman"/>
              </a:rPr>
              <a:t>ważnym elementem życia codziennego jeńców. W poszczególnych obozach działalność ta była zróżnicowana i zależała głównie od niemieckiego komendanta i od zaangażowania jeńców w działalność sportową. Dużą pomoc w zaopatrzenie w sprzęt sportowy zapewniały organizacje Czerwonego Krzyża. Zdarzały się sytuacje dokonywania zakupów przez władze obozowe za składkowe pieniądze jeńców. Uprawiano praktycznie wszystkie możliwe do uprawiana w warunkach obozowych dyscypliny sportowe. Od gry w szachy i brydża poprzez lekką atletykę i gry zespołowe do wyszukanych dyscyplin indywidualnych.</a:t>
            </a:r>
            <a:endParaRPr lang="pl-PL" sz="2200" dirty="0"/>
          </a:p>
        </p:txBody>
      </p:sp>
      <p:sp>
        <p:nvSpPr>
          <p:cNvPr id="14" name="Rectangle 13">
            <a:extLst>
              <a:ext uri="{FF2B5EF4-FFF2-40B4-BE49-F238E27FC236}">
                <a16:creationId xmlns=""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917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78511AE1-D3C5-DDD1-8C17-76B33CF525F4}"/>
              </a:ext>
            </a:extLst>
          </p:cNvPr>
          <p:cNvSpPr>
            <a:spLocks noGrp="1"/>
          </p:cNvSpPr>
          <p:nvPr>
            <p:ph type="title"/>
          </p:nvPr>
        </p:nvSpPr>
        <p:spPr>
          <a:xfrm>
            <a:off x="985010" y="1465790"/>
            <a:ext cx="4709061" cy="3941345"/>
          </a:xfrm>
        </p:spPr>
        <p:txBody>
          <a:bodyPr>
            <a:normAutofit fontScale="90000"/>
          </a:bodyPr>
          <a:lstStyle/>
          <a:p>
            <a:r>
              <a:rPr lang="pl-PL" sz="6000" dirty="0">
                <a:latin typeface="Times New Roman"/>
                <a:cs typeface="Times New Roman"/>
              </a:rPr>
              <a:t>Sport w obozach jenieckich w Żaganiu</a:t>
            </a:r>
            <a:endParaRPr lang="pl-PL" dirty="0"/>
          </a:p>
        </p:txBody>
      </p:sp>
      <p:sp>
        <p:nvSpPr>
          <p:cNvPr id="3" name="Symbol zastępczy zawartości 2">
            <a:extLst>
              <a:ext uri="{FF2B5EF4-FFF2-40B4-BE49-F238E27FC236}">
                <a16:creationId xmlns="" xmlns:a16="http://schemas.microsoft.com/office/drawing/2014/main" id="{A21CD838-2B90-9B1A-9438-CFED7D33AABA}"/>
              </a:ext>
            </a:extLst>
          </p:cNvPr>
          <p:cNvSpPr>
            <a:spLocks noGrp="1"/>
          </p:cNvSpPr>
          <p:nvPr>
            <p:ph idx="1"/>
          </p:nvPr>
        </p:nvSpPr>
        <p:spPr>
          <a:xfrm>
            <a:off x="5943281" y="812751"/>
            <a:ext cx="5607117" cy="5370762"/>
          </a:xfrm>
        </p:spPr>
        <p:txBody>
          <a:bodyPr anchor="ctr">
            <a:normAutofit/>
          </a:bodyPr>
          <a:lstStyle/>
          <a:p>
            <a:pPr marL="0" indent="0" algn="ctr">
              <a:buNone/>
            </a:pPr>
            <a:r>
              <a:rPr lang="pl-PL" dirty="0">
                <a:latin typeface="Times New Roman"/>
                <a:cs typeface="Times New Roman"/>
              </a:rPr>
              <a:t>Również w </a:t>
            </a:r>
            <a:r>
              <a:rPr lang="pl-PL" dirty="0" smtClean="0">
                <a:latin typeface="Times New Roman"/>
                <a:cs typeface="Times New Roman"/>
              </a:rPr>
              <a:t>żagańskich </a:t>
            </a:r>
            <a:r>
              <a:rPr lang="pl-PL" dirty="0">
                <a:latin typeface="Times New Roman"/>
                <a:cs typeface="Times New Roman"/>
              </a:rPr>
              <a:t>obozach jenieckich uprawianie sportu było głównym sposobem spędzania czasu wolnego. O Stalagu VIII C jest stosunkowo niewiele informacji w porównaniu do Stalagu Luft III. W obozie tym funkcjonowały różne drużyny sportowe, rozgrywano mecze drużynowe w wielu dyscyplinach i funkcjonowały całe ligi. Grywano w piłkę nożną, siatkową i hokeja na lodzie. Jeńcy proponowali nawet rozegranie meczu hokejowego strażnikom niemieckim, ale jeden z nich odpowiedział </a:t>
            </a:r>
            <a:r>
              <a:rPr lang="pl-PL" dirty="0" smtClean="0">
                <a:latin typeface="Times New Roman"/>
                <a:cs typeface="Times New Roman"/>
              </a:rPr>
              <a:t>„</a:t>
            </a:r>
            <a:r>
              <a:rPr lang="pl-PL" i="1" dirty="0" smtClean="0">
                <a:latin typeface="Times New Roman"/>
                <a:cs typeface="Times New Roman"/>
              </a:rPr>
              <a:t>chyba </a:t>
            </a:r>
            <a:r>
              <a:rPr lang="pl-PL" i="1" dirty="0">
                <a:latin typeface="Times New Roman"/>
                <a:cs typeface="Times New Roman"/>
              </a:rPr>
              <a:t>musiałbym grać z karabinem</a:t>
            </a:r>
            <a:r>
              <a:rPr lang="pl-PL" dirty="0">
                <a:latin typeface="Times New Roman"/>
                <a:cs typeface="Times New Roman"/>
              </a:rPr>
              <a:t>”. Do meczu nie doszło. Organizowano również grę w golfa, krykieta i gry w karty, a na basenie przeciwpożarowym przeprowadzano zawody pływających modeli statków. W 1943 roku, wykorzystując skrzynię gimnastyczną jako maskowanie wejścia do </a:t>
            </a:r>
            <a:r>
              <a:rPr lang="pl-PL" dirty="0" smtClean="0">
                <a:latin typeface="Times New Roman"/>
                <a:cs typeface="Times New Roman"/>
              </a:rPr>
              <a:t>tunelu, </a:t>
            </a:r>
            <a:r>
              <a:rPr lang="pl-PL" dirty="0">
                <a:latin typeface="Times New Roman"/>
                <a:cs typeface="Times New Roman"/>
              </a:rPr>
              <a:t>z sektora wschodniego Stalagu Luft III uciekło 3 jeńców.</a:t>
            </a:r>
          </a:p>
        </p:txBody>
      </p:sp>
      <p:sp>
        <p:nvSpPr>
          <p:cNvPr id="14" name="Rectangle 13">
            <a:extLst>
              <a:ext uri="{FF2B5EF4-FFF2-40B4-BE49-F238E27FC236}">
                <a16:creationId xmlns=""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9838671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58EF7F1-C937-DE7A-1385-E0D163CDDD00}"/>
              </a:ext>
            </a:extLst>
          </p:cNvPr>
          <p:cNvSpPr>
            <a:spLocks noGrp="1"/>
          </p:cNvSpPr>
          <p:nvPr>
            <p:ph type="title"/>
          </p:nvPr>
        </p:nvSpPr>
        <p:spPr/>
        <p:txBody>
          <a:bodyPr/>
          <a:lstStyle/>
          <a:p>
            <a:endParaRPr lang="pl-PL"/>
          </a:p>
        </p:txBody>
      </p:sp>
      <p:pic>
        <p:nvPicPr>
          <p:cNvPr id="4" name="Obraz 4" descr="Obraz zawierający zewnętrzne, jazda na nartach&#10;&#10;Opis wygenerowany automatycznie">
            <a:extLst>
              <a:ext uri="{FF2B5EF4-FFF2-40B4-BE49-F238E27FC236}">
                <a16:creationId xmlns="" xmlns:a16="http://schemas.microsoft.com/office/drawing/2014/main" id="{91E716CC-14B2-A857-FAD0-088F411C72D1}"/>
              </a:ext>
            </a:extLst>
          </p:cNvPr>
          <p:cNvPicPr>
            <a:picLocks noGrp="1" noChangeAspect="1"/>
          </p:cNvPicPr>
          <p:nvPr>
            <p:ph idx="1"/>
          </p:nvPr>
        </p:nvPicPr>
        <p:blipFill>
          <a:blip r:embed="rId2"/>
          <a:stretch>
            <a:fillRect/>
          </a:stretch>
        </p:blipFill>
        <p:spPr>
          <a:xfrm>
            <a:off x="616955" y="1458275"/>
            <a:ext cx="5139585" cy="3947003"/>
          </a:xfrm>
        </p:spPr>
      </p:pic>
      <p:pic>
        <p:nvPicPr>
          <p:cNvPr id="5" name="Obraz 5" descr="Obraz zawierający zewnętrzne, pole, transport, stare&#10;&#10;Opis wygenerowany automatycznie">
            <a:extLst>
              <a:ext uri="{FF2B5EF4-FFF2-40B4-BE49-F238E27FC236}">
                <a16:creationId xmlns="" xmlns:a16="http://schemas.microsoft.com/office/drawing/2014/main" id="{C13D4B26-7C8D-2EA3-8B6D-31BF9B386876}"/>
              </a:ext>
            </a:extLst>
          </p:cNvPr>
          <p:cNvPicPr>
            <a:picLocks noChangeAspect="1"/>
          </p:cNvPicPr>
          <p:nvPr/>
        </p:nvPicPr>
        <p:blipFill>
          <a:blip r:embed="rId3"/>
          <a:stretch>
            <a:fillRect/>
          </a:stretch>
        </p:blipFill>
        <p:spPr>
          <a:xfrm>
            <a:off x="6509359" y="2153201"/>
            <a:ext cx="4632542" cy="2551599"/>
          </a:xfrm>
          <a:prstGeom prst="rect">
            <a:avLst/>
          </a:prstGeom>
        </p:spPr>
      </p:pic>
    </p:spTree>
    <p:extLst>
      <p:ext uri="{BB962C8B-B14F-4D97-AF65-F5344CB8AC3E}">
        <p14:creationId xmlns="" xmlns:p14="http://schemas.microsoft.com/office/powerpoint/2010/main" val="73943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1875235A-41EE-21EA-04B8-C33DEE007065}"/>
              </a:ext>
            </a:extLst>
          </p:cNvPr>
          <p:cNvSpPr>
            <a:spLocks noGrp="1"/>
          </p:cNvSpPr>
          <p:nvPr>
            <p:ph type="title"/>
          </p:nvPr>
        </p:nvSpPr>
        <p:spPr>
          <a:xfrm>
            <a:off x="769349" y="1221376"/>
            <a:ext cx="5140380" cy="4430175"/>
          </a:xfrm>
        </p:spPr>
        <p:txBody>
          <a:bodyPr>
            <a:normAutofit/>
          </a:bodyPr>
          <a:lstStyle/>
          <a:p>
            <a:r>
              <a:rPr lang="pl-PL" sz="5500" dirty="0">
                <a:latin typeface="Times New Roman"/>
                <a:cs typeface="Times New Roman"/>
              </a:rPr>
              <a:t>ŻYCIE KULTURALNE W OBOZACH JENIECKICH</a:t>
            </a:r>
            <a:endParaRPr lang="pl-PL" sz="5500" dirty="0"/>
          </a:p>
        </p:txBody>
      </p:sp>
      <p:sp>
        <p:nvSpPr>
          <p:cNvPr id="3" name="Symbol zastępczy zawartości 2">
            <a:extLst>
              <a:ext uri="{FF2B5EF4-FFF2-40B4-BE49-F238E27FC236}">
                <a16:creationId xmlns="" xmlns:a16="http://schemas.microsoft.com/office/drawing/2014/main" id="{B46BEF09-1790-D8BC-DD79-69D9E4F0E6CE}"/>
              </a:ext>
            </a:extLst>
          </p:cNvPr>
          <p:cNvSpPr>
            <a:spLocks noGrp="1"/>
          </p:cNvSpPr>
          <p:nvPr>
            <p:ph idx="1"/>
          </p:nvPr>
        </p:nvSpPr>
        <p:spPr>
          <a:xfrm>
            <a:off x="6101432" y="827128"/>
            <a:ext cx="5448966" cy="5226988"/>
          </a:xfrm>
        </p:spPr>
        <p:txBody>
          <a:bodyPr anchor="ctr">
            <a:normAutofit/>
          </a:bodyPr>
          <a:lstStyle/>
          <a:p>
            <a:pPr marL="0" indent="0" algn="ctr">
              <a:buNone/>
            </a:pPr>
            <a:r>
              <a:rPr lang="pl-PL" dirty="0">
                <a:latin typeface="Times New Roman"/>
                <a:cs typeface="Times New Roman"/>
              </a:rPr>
              <a:t>We wszystkich obozach organizowano różnorodne zajęcia grupowe, kulturalne i rozrywkowe oraz rozwijające indywidualne zainteresowania hobbystyczne. Organizowano wszelkie dostępne formy rozwijające twórcze działania i zainteresowania. Tworzono grupy teatralne i zespoły muzyczne. W ich skład wchodzili twórcy i wykonawcy oraz szereg osób przygotowujących i zabezpieczających przedstawienie. Wykonywano dekoracje, scenografie, organizowano kostiumy. Funkcjonowały garderoby, warsztaty, charakteryzatornie i pracownie plastyczne. </a:t>
            </a:r>
            <a:r>
              <a:rPr lang="pl-PL" dirty="0" smtClean="0">
                <a:latin typeface="Times New Roman"/>
                <a:cs typeface="Times New Roman"/>
              </a:rPr>
              <a:t>Powstające </a:t>
            </a:r>
            <a:r>
              <a:rPr lang="pl-PL" dirty="0">
                <a:latin typeface="Times New Roman"/>
                <a:cs typeface="Times New Roman"/>
              </a:rPr>
              <a:t>prace plastyczne, utwory muzyczne, różnorodne formy literackie odzwierciedlały nastroje, postawy jeńców, wyrażały tęsknotę za bliskimi i krajem. Organizowano przedstawienia teatralne, rewiowe, operetkowe, cyrkowe oraz koncerty muzyczne.</a:t>
            </a:r>
            <a:endParaRPr lang="pl-PL" dirty="0"/>
          </a:p>
        </p:txBody>
      </p:sp>
      <p:sp>
        <p:nvSpPr>
          <p:cNvPr id="14" name="Rectangle 13">
            <a:extLst>
              <a:ext uri="{FF2B5EF4-FFF2-40B4-BE49-F238E27FC236}">
                <a16:creationId xmlns=""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277099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3679D8F-FD89-F901-BB18-EDE6FE785C4A}"/>
              </a:ext>
            </a:extLst>
          </p:cNvPr>
          <p:cNvSpPr>
            <a:spLocks noGrp="1"/>
          </p:cNvSpPr>
          <p:nvPr>
            <p:ph type="title"/>
          </p:nvPr>
        </p:nvSpPr>
        <p:spPr/>
        <p:txBody>
          <a:bodyPr/>
          <a:lstStyle/>
          <a:p>
            <a:r>
              <a:rPr lang="pl-PL" dirty="0" smtClean="0">
                <a:latin typeface="Times New Roman"/>
                <a:cs typeface="Times New Roman"/>
              </a:rPr>
              <a:t>ORKIESTRA OBOZOWA</a:t>
            </a:r>
            <a:endParaRPr lang="pl-PL" dirty="0"/>
          </a:p>
        </p:txBody>
      </p:sp>
      <p:pic>
        <p:nvPicPr>
          <p:cNvPr id="4" name="Obraz 4" descr="Obraz zawierający tekst, zewnętrzne, osoba, stare&#10;&#10;Opis wygenerowany automatycznie">
            <a:extLst>
              <a:ext uri="{FF2B5EF4-FFF2-40B4-BE49-F238E27FC236}">
                <a16:creationId xmlns="" xmlns:a16="http://schemas.microsoft.com/office/drawing/2014/main" id="{3F519D24-638B-4CB9-049C-068B1E32199E}"/>
              </a:ext>
            </a:extLst>
          </p:cNvPr>
          <p:cNvPicPr>
            <a:picLocks noGrp="1" noChangeAspect="1"/>
          </p:cNvPicPr>
          <p:nvPr>
            <p:ph idx="1"/>
          </p:nvPr>
        </p:nvPicPr>
        <p:blipFill>
          <a:blip r:embed="rId2"/>
          <a:stretch>
            <a:fillRect/>
          </a:stretch>
        </p:blipFill>
        <p:spPr>
          <a:xfrm>
            <a:off x="108983" y="3182489"/>
            <a:ext cx="6360396" cy="3351423"/>
          </a:xfrm>
        </p:spPr>
      </p:pic>
      <p:pic>
        <p:nvPicPr>
          <p:cNvPr id="3" name="Obraz 4" descr="Obraz zawierający tekst, zewnętrzne, osoba, stare&#10;&#10;Opis wygenerowany automatycznie">
            <a:extLst>
              <a:ext uri="{FF2B5EF4-FFF2-40B4-BE49-F238E27FC236}">
                <a16:creationId xmlns="" xmlns:a16="http://schemas.microsoft.com/office/drawing/2014/main" id="{A1281CC2-F2D7-2D37-3119-096D68C89D38}"/>
              </a:ext>
            </a:extLst>
          </p:cNvPr>
          <p:cNvPicPr>
            <a:picLocks noChangeAspect="1"/>
          </p:cNvPicPr>
          <p:nvPr/>
        </p:nvPicPr>
        <p:blipFill>
          <a:blip r:embed="rId3"/>
          <a:stretch>
            <a:fillRect/>
          </a:stretch>
        </p:blipFill>
        <p:spPr>
          <a:xfrm>
            <a:off x="6693351" y="2256247"/>
            <a:ext cx="4865249" cy="3512237"/>
          </a:xfrm>
          <a:prstGeom prst="rect">
            <a:avLst/>
          </a:prstGeom>
        </p:spPr>
      </p:pic>
    </p:spTree>
    <p:extLst>
      <p:ext uri="{BB962C8B-B14F-4D97-AF65-F5344CB8AC3E}">
        <p14:creationId xmlns="" xmlns:p14="http://schemas.microsoft.com/office/powerpoint/2010/main" val="2011122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D6F4F5C-203C-3511-0578-12476EFE61A1}"/>
              </a:ext>
            </a:extLst>
          </p:cNvPr>
          <p:cNvSpPr>
            <a:spLocks noGrp="1"/>
          </p:cNvSpPr>
          <p:nvPr>
            <p:ph type="title"/>
          </p:nvPr>
        </p:nvSpPr>
        <p:spPr/>
        <p:txBody>
          <a:bodyPr/>
          <a:lstStyle/>
          <a:p>
            <a:r>
              <a:rPr lang="pl-PL" dirty="0">
                <a:latin typeface="Times New Roman"/>
                <a:cs typeface="Times New Roman"/>
              </a:rPr>
              <a:t>RYSUNKI JEŃCÓW </a:t>
            </a:r>
            <a:endParaRPr lang="pl-PL" dirty="0"/>
          </a:p>
        </p:txBody>
      </p:sp>
      <p:pic>
        <p:nvPicPr>
          <p:cNvPr id="4" name="Obraz 4" descr="Obraz zawierający tekst, stare&#10;&#10;Opis wygenerowany automatycznie">
            <a:extLst>
              <a:ext uri="{FF2B5EF4-FFF2-40B4-BE49-F238E27FC236}">
                <a16:creationId xmlns="" xmlns:a16="http://schemas.microsoft.com/office/drawing/2014/main" id="{FABCF3E9-A4A3-2764-4D01-9EDBBEE6B54A}"/>
              </a:ext>
            </a:extLst>
          </p:cNvPr>
          <p:cNvPicPr>
            <a:picLocks noGrp="1" noChangeAspect="1"/>
          </p:cNvPicPr>
          <p:nvPr>
            <p:ph idx="1"/>
          </p:nvPr>
        </p:nvPicPr>
        <p:blipFill>
          <a:blip r:embed="rId2"/>
          <a:stretch>
            <a:fillRect/>
          </a:stretch>
        </p:blipFill>
        <p:spPr>
          <a:xfrm>
            <a:off x="612733" y="2361490"/>
            <a:ext cx="2809835" cy="4050792"/>
          </a:xfrm>
        </p:spPr>
      </p:pic>
      <p:pic>
        <p:nvPicPr>
          <p:cNvPr id="5" name="Obraz 5">
            <a:extLst>
              <a:ext uri="{FF2B5EF4-FFF2-40B4-BE49-F238E27FC236}">
                <a16:creationId xmlns="" xmlns:a16="http://schemas.microsoft.com/office/drawing/2014/main" id="{C4BC48E0-7A39-900F-1A12-52ABBD474D40}"/>
              </a:ext>
            </a:extLst>
          </p:cNvPr>
          <p:cNvPicPr>
            <a:picLocks noChangeAspect="1"/>
          </p:cNvPicPr>
          <p:nvPr/>
        </p:nvPicPr>
        <p:blipFill>
          <a:blip r:embed="rId3"/>
          <a:stretch>
            <a:fillRect/>
          </a:stretch>
        </p:blipFill>
        <p:spPr>
          <a:xfrm>
            <a:off x="3607496" y="3509550"/>
            <a:ext cx="4402898" cy="2897337"/>
          </a:xfrm>
          <a:prstGeom prst="rect">
            <a:avLst/>
          </a:prstGeom>
        </p:spPr>
      </p:pic>
      <p:pic>
        <p:nvPicPr>
          <p:cNvPr id="6" name="Obraz 6" descr="Obraz zawierający tekst&#10;&#10;Opis wygenerowany automatycznie">
            <a:extLst>
              <a:ext uri="{FF2B5EF4-FFF2-40B4-BE49-F238E27FC236}">
                <a16:creationId xmlns="" xmlns:a16="http://schemas.microsoft.com/office/drawing/2014/main" id="{4A9E9A61-B022-00EE-5355-4D8817516609}"/>
              </a:ext>
            </a:extLst>
          </p:cNvPr>
          <p:cNvPicPr>
            <a:picLocks noChangeAspect="1"/>
          </p:cNvPicPr>
          <p:nvPr/>
        </p:nvPicPr>
        <p:blipFill>
          <a:blip r:embed="rId4"/>
          <a:stretch>
            <a:fillRect/>
          </a:stretch>
        </p:blipFill>
        <p:spPr>
          <a:xfrm>
            <a:off x="8189935" y="2757095"/>
            <a:ext cx="3901857" cy="2648348"/>
          </a:xfrm>
          <a:prstGeom prst="rect">
            <a:avLst/>
          </a:prstGeom>
        </p:spPr>
      </p:pic>
    </p:spTree>
    <p:extLst>
      <p:ext uri="{BB962C8B-B14F-4D97-AF65-F5344CB8AC3E}">
        <p14:creationId xmlns="" xmlns:p14="http://schemas.microsoft.com/office/powerpoint/2010/main" val="3522719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DCF9A1AF-2EF2-3254-96AA-C9E8369D0EC5}"/>
              </a:ext>
            </a:extLst>
          </p:cNvPr>
          <p:cNvSpPr>
            <a:spLocks noGrp="1"/>
          </p:cNvSpPr>
          <p:nvPr>
            <p:ph type="title"/>
          </p:nvPr>
        </p:nvSpPr>
        <p:spPr>
          <a:xfrm>
            <a:off x="1069848" y="484632"/>
            <a:ext cx="10058400" cy="1609344"/>
          </a:xfrm>
        </p:spPr>
        <p:txBody>
          <a:bodyPr>
            <a:normAutofit/>
          </a:bodyPr>
          <a:lstStyle/>
          <a:p>
            <a:r>
              <a:rPr lang="pl-PL">
                <a:latin typeface="Times New Roman"/>
                <a:cs typeface="Times New Roman"/>
              </a:rPr>
              <a:t>CZAS PRZYGOTOWAŃ DO UCIECZKI</a:t>
            </a:r>
            <a:endParaRPr lang="pl-PL"/>
          </a:p>
        </p:txBody>
      </p:sp>
      <p:sp>
        <p:nvSpPr>
          <p:cNvPr id="3" name="Symbol zastępczy zawartości 2">
            <a:extLst>
              <a:ext uri="{FF2B5EF4-FFF2-40B4-BE49-F238E27FC236}">
                <a16:creationId xmlns="" xmlns:a16="http://schemas.microsoft.com/office/drawing/2014/main" id="{0B7EBCCE-FF77-7A86-E44D-755F08ADF1CA}"/>
              </a:ext>
            </a:extLst>
          </p:cNvPr>
          <p:cNvSpPr>
            <a:spLocks noGrp="1"/>
          </p:cNvSpPr>
          <p:nvPr>
            <p:ph idx="1"/>
          </p:nvPr>
        </p:nvSpPr>
        <p:spPr>
          <a:xfrm>
            <a:off x="1069848" y="2320412"/>
            <a:ext cx="10058400" cy="3851787"/>
          </a:xfrm>
        </p:spPr>
        <p:txBody>
          <a:bodyPr vert="horz" lIns="91440" tIns="45720" rIns="91440" bIns="45720" rtlCol="0" anchor="t">
            <a:normAutofit/>
          </a:bodyPr>
          <a:lstStyle/>
          <a:p>
            <a:pPr indent="0" algn="just">
              <a:buNone/>
            </a:pPr>
            <a:r>
              <a:rPr lang="pl-PL" dirty="0">
                <a:latin typeface="Times New Roman"/>
                <a:cs typeface="Times New Roman"/>
              </a:rPr>
              <a:t> </a:t>
            </a:r>
            <a:r>
              <a:rPr lang="pl-PL" dirty="0" smtClean="0">
                <a:latin typeface="Times New Roman"/>
                <a:cs typeface="Times New Roman"/>
              </a:rPr>
              <a:t>	Do </a:t>
            </a:r>
            <a:r>
              <a:rPr lang="pl-PL" dirty="0">
                <a:latin typeface="Times New Roman"/>
                <a:cs typeface="Times New Roman"/>
              </a:rPr>
              <a:t>marca 1943 r. jeńcy alianccy wykopali na głębokości do 10 m około 100 tuneli o długości ponad 100 </a:t>
            </a:r>
            <a:r>
              <a:rPr lang="pl-PL" dirty="0" smtClean="0">
                <a:latin typeface="Times New Roman"/>
                <a:cs typeface="Times New Roman"/>
              </a:rPr>
              <a:t>m </a:t>
            </a:r>
            <a:r>
              <a:rPr lang="pl-PL" dirty="0">
                <a:latin typeface="Times New Roman"/>
                <a:cs typeface="Times New Roman"/>
              </a:rPr>
              <a:t>każdy. Mimo, że tunele były na ogół wykrywane przez Niemców, to już wiosną 1943 r. jeńcy zorganizowali komitet ucieczkowy pod nazwą „Komitet X”, na czele którego stanął </a:t>
            </a:r>
            <a:r>
              <a:rPr lang="pl-PL" dirty="0" smtClean="0">
                <a:latin typeface="Times New Roman"/>
                <a:cs typeface="Times New Roman"/>
              </a:rPr>
              <a:t>mjr </a:t>
            </a:r>
            <a:r>
              <a:rPr lang="pl-PL" dirty="0">
                <a:latin typeface="Times New Roman"/>
                <a:cs typeface="Times New Roman"/>
              </a:rPr>
              <a:t>Roger </a:t>
            </a:r>
            <a:r>
              <a:rPr lang="pl-PL" dirty="0" err="1">
                <a:latin typeface="Times New Roman"/>
                <a:cs typeface="Times New Roman"/>
              </a:rPr>
              <a:t>Bushell</a:t>
            </a:r>
            <a:r>
              <a:rPr lang="pl-PL" dirty="0">
                <a:latin typeface="Times New Roman"/>
                <a:cs typeface="Times New Roman"/>
              </a:rPr>
              <a:t>. Zadaniem Komitetu było opracowanie planów i stworzenie warunków dla grupowych ucieczek z obozu podziemnymi </a:t>
            </a:r>
            <a:r>
              <a:rPr lang="pl-PL" dirty="0" smtClean="0">
                <a:latin typeface="Times New Roman"/>
                <a:cs typeface="Times New Roman"/>
              </a:rPr>
              <a:t>tunelami, </a:t>
            </a:r>
            <a:r>
              <a:rPr lang="pl-PL" dirty="0">
                <a:latin typeface="Times New Roman"/>
                <a:cs typeface="Times New Roman"/>
              </a:rPr>
              <a:t>przekopanymi z </a:t>
            </a:r>
            <a:r>
              <a:rPr lang="pl-PL" dirty="0" smtClean="0">
                <a:latin typeface="Times New Roman"/>
                <a:cs typeface="Times New Roman"/>
              </a:rPr>
              <a:t>baraków.</a:t>
            </a:r>
          </a:p>
          <a:p>
            <a:pPr indent="0" algn="just">
              <a:buNone/>
            </a:pPr>
            <a:r>
              <a:rPr lang="pl-PL" dirty="0" smtClean="0">
                <a:latin typeface="Times New Roman"/>
                <a:cs typeface="Times New Roman"/>
              </a:rPr>
              <a:t>	Choć </a:t>
            </a:r>
            <a:r>
              <a:rPr lang="pl-PL" dirty="0">
                <a:latin typeface="Times New Roman"/>
                <a:cs typeface="Times New Roman"/>
              </a:rPr>
              <a:t>hitlerowcy zainstalowali wzdłuż ogrodzenia czułe na dźwięk sejsmografy i detektory to w kwietniu 1943 r. przystąpiono do budowy trzech kolejnych tuneli, które miały posłużyć do ucieczki ok. 200 jeńców. Nazwano je „Tom”, „Dick” i „Harry”. Pierwszy z nich Niemcy odkryli i wysadzili w powietrze w czerwcu 1943 r. Drugi był używany przez </a:t>
            </a:r>
            <a:r>
              <a:rPr lang="pl-PL" dirty="0" smtClean="0">
                <a:latin typeface="Times New Roman"/>
                <a:cs typeface="Times New Roman"/>
              </a:rPr>
              <a:t>jeńców, </a:t>
            </a:r>
            <a:r>
              <a:rPr lang="pl-PL" dirty="0">
                <a:latin typeface="Times New Roman"/>
                <a:cs typeface="Times New Roman"/>
              </a:rPr>
              <a:t>jako miejsce magazynowania wyposażenia używanego do budowy tunelu „Harry</a:t>
            </a:r>
            <a:r>
              <a:rPr lang="pl-PL" dirty="0" smtClean="0">
                <a:latin typeface="Times New Roman"/>
                <a:cs typeface="Times New Roman"/>
              </a:rPr>
              <a:t>”, </a:t>
            </a:r>
            <a:r>
              <a:rPr lang="pl-PL" dirty="0">
                <a:latin typeface="Times New Roman"/>
                <a:cs typeface="Times New Roman"/>
              </a:rPr>
              <a:t>którym uciekli oficerowie alianccy.  </a:t>
            </a:r>
            <a:endParaRPr lang="pl-PL" b="1" dirty="0">
              <a:latin typeface="Times New Roman"/>
              <a:cs typeface="Times New Roman"/>
            </a:endParaRPr>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28715725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FF76F05-D2C4-0150-8FC5-0E94049610E9}"/>
              </a:ext>
            </a:extLst>
          </p:cNvPr>
          <p:cNvSpPr>
            <a:spLocks noGrp="1"/>
          </p:cNvSpPr>
          <p:nvPr>
            <p:ph type="title"/>
          </p:nvPr>
        </p:nvSpPr>
        <p:spPr>
          <a:xfrm>
            <a:off x="1069848" y="5243538"/>
            <a:ext cx="10058400" cy="1609344"/>
          </a:xfrm>
        </p:spPr>
        <p:txBody>
          <a:bodyPr/>
          <a:lstStyle/>
          <a:p>
            <a:endParaRPr lang="pl-PL"/>
          </a:p>
        </p:txBody>
      </p:sp>
      <p:sp>
        <p:nvSpPr>
          <p:cNvPr id="3" name="Symbol zastępczy zawartości 2">
            <a:extLst>
              <a:ext uri="{FF2B5EF4-FFF2-40B4-BE49-F238E27FC236}">
                <a16:creationId xmlns="" xmlns:a16="http://schemas.microsoft.com/office/drawing/2014/main" id="{DA323B02-5B42-6FFA-B593-0239F28B9771}"/>
              </a:ext>
            </a:extLst>
          </p:cNvPr>
          <p:cNvSpPr>
            <a:spLocks noGrp="1"/>
          </p:cNvSpPr>
          <p:nvPr>
            <p:ph idx="1"/>
          </p:nvPr>
        </p:nvSpPr>
        <p:spPr>
          <a:xfrm>
            <a:off x="1069848" y="194842"/>
            <a:ext cx="10058400" cy="6509319"/>
          </a:xfrm>
        </p:spPr>
        <p:txBody>
          <a:bodyPr vert="horz" lIns="91440" tIns="45720" rIns="91440" bIns="45720" rtlCol="0" anchor="t">
            <a:normAutofit/>
          </a:bodyPr>
          <a:lstStyle/>
          <a:p>
            <a:pPr marL="0" indent="0" algn="ctr">
              <a:buNone/>
            </a:pPr>
            <a:r>
              <a:rPr lang="pl-PL" sz="2800" dirty="0">
                <a:latin typeface="Times New Roman"/>
                <a:cs typeface="Times New Roman"/>
              </a:rPr>
              <a:t>  „Harry” miał ok. 110 m długości, przekrój 1800 cm</a:t>
            </a:r>
            <a:r>
              <a:rPr lang="pl-PL" sz="2800" b="1" baseline="30000" dirty="0">
                <a:latin typeface="Times New Roman"/>
                <a:cs typeface="Times New Roman"/>
              </a:rPr>
              <a:t>2</a:t>
            </a:r>
            <a:r>
              <a:rPr lang="pl-PL" sz="2800" dirty="0">
                <a:latin typeface="Times New Roman"/>
                <a:cs typeface="Times New Roman"/>
              </a:rPr>
              <a:t>, biegł na głębokości 9 m pod ziemią i miał wentylację dzięki pompie </a:t>
            </a:r>
            <a:r>
              <a:rPr lang="pl-PL" sz="2800" dirty="0" smtClean="0">
                <a:latin typeface="Times New Roman"/>
                <a:cs typeface="Times New Roman"/>
              </a:rPr>
              <a:t>powietrznej, </a:t>
            </a:r>
            <a:r>
              <a:rPr lang="pl-PL" sz="2800" dirty="0">
                <a:latin typeface="Times New Roman"/>
                <a:cs typeface="Times New Roman"/>
              </a:rPr>
              <a:t>skonstruowanej z różnego złomu. Na dnie tunelu położono drewniane szyny do wywożenia ziemi wagonikami, którą następnie równomiernie rozrzucano na terenie całego obozu. Ponadto zainstalowano oświetlenie elektryczne i oszalowano tunel deskami wyciągniętymi z </a:t>
            </a:r>
            <a:r>
              <a:rPr lang="pl-PL" sz="2800" dirty="0" smtClean="0">
                <a:latin typeface="Times New Roman"/>
                <a:cs typeface="Times New Roman"/>
              </a:rPr>
              <a:t>łóżek. </a:t>
            </a:r>
            <a:r>
              <a:rPr lang="pl-PL" sz="2800" dirty="0">
                <a:latin typeface="Times New Roman"/>
                <a:cs typeface="Times New Roman"/>
              </a:rPr>
              <a:t>Wejście do tunelu znajdowało się w baraku pod żelaznym piecykiem. Równocześnie w zakonspirowanej drukarni obozowej przygotowano mapy terenowe, fałszywe dokumenty, ubrania cywilne, 250 wodoszczelnych kompasów oraz zapasy żywności i suchego prowiantu. Dzięki wspaniałej organizacji i przestrzeganiu zasad konspiracji całe to ogromne przedsięwzięcie, w którym brało udział kilkuset jeńców, udało się ukryć przed hitlerowskimi władzami obozowymi. </a:t>
            </a:r>
            <a:endParaRPr lang="pl-PL" sz="2800" b="1" baseline="30000" dirty="0">
              <a:latin typeface="Times New Roman"/>
              <a:cs typeface="Times New Roman"/>
            </a:endParaRPr>
          </a:p>
          <a:p>
            <a:pPr marL="0" indent="0">
              <a:buNone/>
            </a:pPr>
            <a:endParaRPr lang="pl-PL" b="1" baseline="30000" dirty="0">
              <a:latin typeface="Times New Roman"/>
              <a:cs typeface="Times New Roman"/>
            </a:endParaRPr>
          </a:p>
        </p:txBody>
      </p:sp>
    </p:spTree>
    <p:extLst>
      <p:ext uri="{BB962C8B-B14F-4D97-AF65-F5344CB8AC3E}">
        <p14:creationId xmlns="" xmlns:p14="http://schemas.microsoft.com/office/powerpoint/2010/main" val="28857217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146" name="Picture 2" descr="E:\Żagańskie obozy jenieckie\Luft 3\Ucieczka\piecyk.jpg"/>
          <p:cNvPicPr>
            <a:picLocks noGrp="1" noChangeAspect="1" noChangeArrowheads="1"/>
          </p:cNvPicPr>
          <p:nvPr>
            <p:ph idx="1"/>
          </p:nvPr>
        </p:nvPicPr>
        <p:blipFill>
          <a:blip r:embed="rId2"/>
          <a:srcRect/>
          <a:stretch>
            <a:fillRect/>
          </a:stretch>
        </p:blipFill>
        <p:spPr bwMode="auto">
          <a:xfrm>
            <a:off x="267574" y="429514"/>
            <a:ext cx="4522378" cy="4218686"/>
          </a:xfrm>
          <a:prstGeom prst="rect">
            <a:avLst/>
          </a:prstGeom>
          <a:noFill/>
        </p:spPr>
      </p:pic>
      <p:pic>
        <p:nvPicPr>
          <p:cNvPr id="6148" name="Picture 4" descr="E:\Żagańskie obozy jenieckie\Luft 3\Ucieczka\ubranie uciekiniera.jpg"/>
          <p:cNvPicPr>
            <a:picLocks noChangeAspect="1" noChangeArrowheads="1"/>
          </p:cNvPicPr>
          <p:nvPr/>
        </p:nvPicPr>
        <p:blipFill>
          <a:blip r:embed="rId3"/>
          <a:srcRect/>
          <a:stretch>
            <a:fillRect/>
          </a:stretch>
        </p:blipFill>
        <p:spPr bwMode="auto">
          <a:xfrm>
            <a:off x="5181808" y="2640793"/>
            <a:ext cx="2268537" cy="3400755"/>
          </a:xfrm>
          <a:prstGeom prst="rect">
            <a:avLst/>
          </a:prstGeom>
          <a:noFill/>
        </p:spPr>
      </p:pic>
      <p:pic>
        <p:nvPicPr>
          <p:cNvPr id="6149" name="Picture 5" descr="E:\Żagańskie obozy jenieckie\Luft 3\Ucieczka\compass.jpg"/>
          <p:cNvPicPr>
            <a:picLocks noChangeAspect="1" noChangeArrowheads="1"/>
          </p:cNvPicPr>
          <p:nvPr/>
        </p:nvPicPr>
        <p:blipFill>
          <a:blip r:embed="rId4"/>
          <a:srcRect/>
          <a:stretch>
            <a:fillRect/>
          </a:stretch>
        </p:blipFill>
        <p:spPr bwMode="auto">
          <a:xfrm>
            <a:off x="7624434" y="1330624"/>
            <a:ext cx="4051300" cy="2971800"/>
          </a:xfrm>
          <a:prstGeom prst="rect">
            <a:avLst/>
          </a:prstGeom>
          <a:noFill/>
        </p:spPr>
      </p:pic>
      <p:sp>
        <p:nvSpPr>
          <p:cNvPr id="9" name="pole tekstowe 8"/>
          <p:cNvSpPr txBox="1"/>
          <p:nvPr/>
        </p:nvSpPr>
        <p:spPr>
          <a:xfrm>
            <a:off x="8410755" y="4261457"/>
            <a:ext cx="3191773" cy="276999"/>
          </a:xfrm>
          <a:prstGeom prst="rect">
            <a:avLst/>
          </a:prstGeom>
          <a:noFill/>
        </p:spPr>
        <p:txBody>
          <a:bodyPr wrap="square" rtlCol="0">
            <a:spAutoFit/>
          </a:bodyPr>
          <a:lstStyle/>
          <a:p>
            <a:r>
              <a:rPr lang="pl-PL" sz="1200" b="1" dirty="0" smtClean="0">
                <a:latin typeface="Times New Roman" pitchFamily="18" charset="0"/>
                <a:cs typeface="Times New Roman" pitchFamily="18" charset="0"/>
              </a:rPr>
              <a:t>Kompas </a:t>
            </a:r>
            <a:r>
              <a:rPr lang="pl-PL" sz="1200" b="1" dirty="0" smtClean="0">
                <a:latin typeface="Times New Roman" pitchFamily="18" charset="0"/>
                <a:cs typeface="Times New Roman" pitchFamily="18" charset="0"/>
              </a:rPr>
              <a:t>uciekiniera </a:t>
            </a:r>
            <a:r>
              <a:rPr lang="pl-PL" sz="1200" i="1" dirty="0" smtClean="0">
                <a:latin typeface="Times New Roman" pitchFamily="18" charset="0"/>
                <a:cs typeface="Times New Roman" pitchFamily="18" charset="0"/>
              </a:rPr>
              <a:t>– </a:t>
            </a:r>
            <a:r>
              <a:rPr lang="pl-PL" sz="1200" i="1" dirty="0" err="1" smtClean="0">
                <a:latin typeface="Times New Roman" pitchFamily="18" charset="0"/>
                <a:cs typeface="Times New Roman" pitchFamily="18" charset="0"/>
              </a:rPr>
              <a:t>zdj</a:t>
            </a:r>
            <a:r>
              <a:rPr lang="pl-PL" sz="1200" i="1" dirty="0" smtClean="0">
                <a:latin typeface="Times New Roman" pitchFamily="18" charset="0"/>
                <a:cs typeface="Times New Roman" pitchFamily="18" charset="0"/>
              </a:rPr>
              <a:t>. w powiększeniu</a:t>
            </a:r>
            <a:endParaRPr lang="pl-PL" sz="1200" i="1" dirty="0">
              <a:latin typeface="Times New Roman" pitchFamily="18" charset="0"/>
              <a:cs typeface="Times New Roman" pitchFamily="18" charset="0"/>
            </a:endParaRPr>
          </a:p>
        </p:txBody>
      </p:sp>
      <p:sp>
        <p:nvSpPr>
          <p:cNvPr id="10" name="pole tekstowe 9"/>
          <p:cNvSpPr txBox="1"/>
          <p:nvPr/>
        </p:nvSpPr>
        <p:spPr>
          <a:xfrm>
            <a:off x="5089589" y="6038496"/>
            <a:ext cx="2553418" cy="276999"/>
          </a:xfrm>
          <a:prstGeom prst="rect">
            <a:avLst/>
          </a:prstGeom>
          <a:noFill/>
        </p:spPr>
        <p:txBody>
          <a:bodyPr wrap="square" rtlCol="0">
            <a:spAutoFit/>
          </a:bodyPr>
          <a:lstStyle/>
          <a:p>
            <a:r>
              <a:rPr lang="pl-PL" sz="1200" b="1" dirty="0" smtClean="0">
                <a:latin typeface="Times New Roman" pitchFamily="18" charset="0"/>
                <a:cs typeface="Times New Roman" pitchFamily="18" charset="0"/>
              </a:rPr>
              <a:t>Ubranie uciekiniera z ukrytą mapą</a:t>
            </a:r>
            <a:endParaRPr lang="pl-PL" sz="1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 xmlns:a16="http://schemas.microsoft.com/office/drawing/2014/main" id="{B79D943B-BFCD-4168-988A-16654BEA79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BA0C73D1-C965-6013-FEFC-BE84ECAE69E5}"/>
              </a:ext>
            </a:extLst>
          </p:cNvPr>
          <p:cNvSpPr>
            <a:spLocks noGrp="1"/>
          </p:cNvSpPr>
          <p:nvPr>
            <p:ph type="title"/>
          </p:nvPr>
        </p:nvSpPr>
        <p:spPr>
          <a:xfrm>
            <a:off x="1371773" y="4941613"/>
            <a:ext cx="10058400" cy="1609344"/>
          </a:xfrm>
        </p:spPr>
        <p:txBody>
          <a:bodyPr>
            <a:normAutofit/>
          </a:bodyPr>
          <a:lstStyle/>
          <a:p>
            <a:endParaRPr lang="pl-PL">
              <a:solidFill>
                <a:schemeClr val="tx1"/>
              </a:solidFill>
            </a:endParaRPr>
          </a:p>
        </p:txBody>
      </p:sp>
      <p:sp>
        <p:nvSpPr>
          <p:cNvPr id="3" name="Symbol zastępczy zawartości 2">
            <a:extLst>
              <a:ext uri="{FF2B5EF4-FFF2-40B4-BE49-F238E27FC236}">
                <a16:creationId xmlns="" xmlns:a16="http://schemas.microsoft.com/office/drawing/2014/main" id="{4701576B-FFE7-E2EB-869D-EA7E3C099794}"/>
              </a:ext>
            </a:extLst>
          </p:cNvPr>
          <p:cNvSpPr>
            <a:spLocks noGrp="1"/>
          </p:cNvSpPr>
          <p:nvPr>
            <p:ph idx="1"/>
          </p:nvPr>
        </p:nvSpPr>
        <p:spPr>
          <a:xfrm>
            <a:off x="7306574" y="629728"/>
            <a:ext cx="4885426" cy="6228272"/>
          </a:xfrm>
        </p:spPr>
        <p:txBody>
          <a:bodyPr vert="horz" lIns="91440" tIns="45720" rIns="91440" bIns="45720" rtlCol="0" anchor="t">
            <a:normAutofit fontScale="47500" lnSpcReduction="20000"/>
          </a:bodyPr>
          <a:lstStyle/>
          <a:p>
            <a:pPr marL="0" indent="0" algn="ctr">
              <a:buNone/>
            </a:pPr>
            <a:r>
              <a:rPr lang="pl-PL" sz="5900" dirty="0">
                <a:solidFill>
                  <a:schemeClr val="tx2"/>
                </a:solidFill>
                <a:latin typeface="Times New Roman"/>
                <a:cs typeface="Times New Roman"/>
              </a:rPr>
              <a:t>W nocy z 24 </a:t>
            </a:r>
            <a:r>
              <a:rPr lang="pl-PL" sz="5900" dirty="0" smtClean="0">
                <a:solidFill>
                  <a:schemeClr val="tx2"/>
                </a:solidFill>
                <a:latin typeface="Times New Roman"/>
                <a:cs typeface="Times New Roman"/>
              </a:rPr>
              <a:t>na </a:t>
            </a:r>
            <a:r>
              <a:rPr lang="pl-PL" sz="5900" dirty="0">
                <a:solidFill>
                  <a:schemeClr val="tx2"/>
                </a:solidFill>
                <a:latin typeface="Times New Roman"/>
                <a:cs typeface="Times New Roman"/>
              </a:rPr>
              <a:t>25 marca 1944 r. doszło do jednej z największych i najsłynniejszych ucieczek </a:t>
            </a:r>
            <a:r>
              <a:rPr lang="pl-PL" sz="5900" dirty="0" smtClean="0">
                <a:solidFill>
                  <a:schemeClr val="tx2"/>
                </a:solidFill>
                <a:latin typeface="Times New Roman"/>
                <a:cs typeface="Times New Roman"/>
              </a:rPr>
              <a:t>z obozów jenieckich </a:t>
            </a:r>
            <a:r>
              <a:rPr lang="pl-PL" sz="5900" dirty="0">
                <a:solidFill>
                  <a:schemeClr val="tx2"/>
                </a:solidFill>
                <a:latin typeface="Times New Roman"/>
                <a:cs typeface="Times New Roman"/>
              </a:rPr>
              <a:t>okresu II wojny światowej. 80 jeńców </a:t>
            </a:r>
            <a:r>
              <a:rPr lang="pl-PL" sz="5900" dirty="0" smtClean="0">
                <a:solidFill>
                  <a:schemeClr val="tx2"/>
                </a:solidFill>
                <a:latin typeface="Times New Roman"/>
                <a:cs typeface="Times New Roman"/>
              </a:rPr>
              <a:t>alianckich, </a:t>
            </a:r>
            <a:r>
              <a:rPr lang="pl-PL" sz="5900" dirty="0">
                <a:solidFill>
                  <a:schemeClr val="tx2"/>
                </a:solidFill>
                <a:latin typeface="Times New Roman"/>
                <a:cs typeface="Times New Roman"/>
              </a:rPr>
              <a:t>podziemnym </a:t>
            </a:r>
            <a:r>
              <a:rPr lang="pl-PL" sz="5900" dirty="0" smtClean="0">
                <a:solidFill>
                  <a:schemeClr val="tx2"/>
                </a:solidFill>
                <a:latin typeface="Times New Roman"/>
                <a:cs typeface="Times New Roman"/>
              </a:rPr>
              <a:t>tunelem, wydostało </a:t>
            </a:r>
            <a:r>
              <a:rPr lang="pl-PL" sz="5900" dirty="0">
                <a:solidFill>
                  <a:schemeClr val="tx2"/>
                </a:solidFill>
                <a:latin typeface="Times New Roman"/>
                <a:cs typeface="Times New Roman"/>
              </a:rPr>
              <a:t>się poza druty obozu Stalag Luft III w Żaganiu. </a:t>
            </a:r>
          </a:p>
          <a:p>
            <a:pPr marL="0" indent="0" algn="ctr">
              <a:buNone/>
            </a:pPr>
            <a:r>
              <a:rPr lang="pl-PL" sz="5900" dirty="0">
                <a:solidFill>
                  <a:schemeClr val="tx2"/>
                </a:solidFill>
                <a:latin typeface="Times New Roman"/>
                <a:cs typeface="Times New Roman"/>
              </a:rPr>
              <a:t>Do pościgu za zbiegłymi jeńcami hitlerowskie Niemcy </a:t>
            </a:r>
            <a:r>
              <a:rPr lang="pl-PL" sz="5900" dirty="0" smtClean="0">
                <a:solidFill>
                  <a:schemeClr val="tx2"/>
                </a:solidFill>
                <a:latin typeface="Times New Roman"/>
                <a:cs typeface="Times New Roman"/>
              </a:rPr>
              <a:t>zaangażowały, </a:t>
            </a:r>
            <a:r>
              <a:rPr lang="pl-PL" sz="5900" dirty="0">
                <a:solidFill>
                  <a:schemeClr val="tx2"/>
                </a:solidFill>
                <a:latin typeface="Times New Roman"/>
                <a:cs typeface="Times New Roman"/>
              </a:rPr>
              <a:t>w ramach operacji „</a:t>
            </a:r>
            <a:r>
              <a:rPr lang="pl-PL" sz="5900" dirty="0" err="1">
                <a:solidFill>
                  <a:schemeClr val="tx2"/>
                </a:solidFill>
                <a:latin typeface="Times New Roman"/>
                <a:cs typeface="Times New Roman"/>
              </a:rPr>
              <a:t>Grossfahndung</a:t>
            </a:r>
            <a:r>
              <a:rPr lang="pl-PL" sz="5900" dirty="0" smtClean="0">
                <a:solidFill>
                  <a:schemeClr val="tx2"/>
                </a:solidFill>
                <a:latin typeface="Times New Roman"/>
                <a:cs typeface="Times New Roman"/>
              </a:rPr>
              <a:t>”, </a:t>
            </a:r>
            <a:r>
              <a:rPr lang="pl-PL" sz="5900" dirty="0">
                <a:solidFill>
                  <a:schemeClr val="tx2"/>
                </a:solidFill>
                <a:latin typeface="Times New Roman"/>
                <a:cs typeface="Times New Roman"/>
              </a:rPr>
              <a:t>cały swój aparat </a:t>
            </a:r>
            <a:r>
              <a:rPr lang="pl-PL" sz="5900" dirty="0" smtClean="0">
                <a:solidFill>
                  <a:schemeClr val="tx2"/>
                </a:solidFill>
                <a:latin typeface="Times New Roman"/>
                <a:cs typeface="Times New Roman"/>
              </a:rPr>
              <a:t>policyjny, wojska </a:t>
            </a:r>
            <a:r>
              <a:rPr lang="pl-PL" sz="5900" dirty="0">
                <a:solidFill>
                  <a:schemeClr val="tx2"/>
                </a:solidFill>
                <a:latin typeface="Times New Roman"/>
                <a:cs typeface="Times New Roman"/>
              </a:rPr>
              <a:t>lądowe, formacje SS, lotnictwo i marynarkę wojenną. W efekcie poszukiwań prawie wszyscy zbiegowie zostali ujęci. </a:t>
            </a:r>
            <a:endParaRPr lang="pl-PL" sz="5900" dirty="0">
              <a:solidFill>
                <a:schemeClr val="tx2"/>
              </a:solidFill>
            </a:endParaRPr>
          </a:p>
          <a:p>
            <a:pPr marL="0" indent="0">
              <a:buNone/>
            </a:pPr>
            <a:endParaRPr lang="pl-PL" sz="2800" dirty="0">
              <a:solidFill>
                <a:schemeClr val="tx2"/>
              </a:solidFill>
            </a:endParaRPr>
          </a:p>
          <a:p>
            <a:pPr marL="0" indent="0">
              <a:buNone/>
            </a:pPr>
            <a:endParaRPr lang="pl-PL" dirty="0">
              <a:solidFill>
                <a:schemeClr val="tx2"/>
              </a:solidFill>
            </a:endParaRPr>
          </a:p>
        </p:txBody>
      </p:sp>
      <p:pic>
        <p:nvPicPr>
          <p:cNvPr id="9" name="Obraz 8" descr="tablica pamiątkowa z nazwiskami 50 rozsztrzelanyc.jpg"/>
          <p:cNvPicPr>
            <a:picLocks noChangeAspect="1"/>
          </p:cNvPicPr>
          <p:nvPr/>
        </p:nvPicPr>
        <p:blipFill>
          <a:blip r:embed="rId2"/>
          <a:stretch>
            <a:fillRect/>
          </a:stretch>
        </p:blipFill>
        <p:spPr>
          <a:xfrm>
            <a:off x="0" y="112144"/>
            <a:ext cx="7300452" cy="6858000"/>
          </a:xfrm>
          <a:prstGeom prst="rect">
            <a:avLst/>
          </a:prstGeom>
        </p:spPr>
      </p:pic>
    </p:spTree>
    <p:extLst>
      <p:ext uri="{BB962C8B-B14F-4D97-AF65-F5344CB8AC3E}">
        <p14:creationId xmlns="" xmlns:p14="http://schemas.microsoft.com/office/powerpoint/2010/main" val="1367575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D2008D98-B603-3956-9FC5-C666CB9B3712}"/>
              </a:ext>
            </a:extLst>
          </p:cNvPr>
          <p:cNvSpPr>
            <a:spLocks noGrp="1"/>
          </p:cNvSpPr>
          <p:nvPr>
            <p:ph type="title"/>
          </p:nvPr>
        </p:nvSpPr>
        <p:spPr>
          <a:xfrm>
            <a:off x="57328" y="2123455"/>
            <a:ext cx="5277633" cy="3509123"/>
          </a:xfrm>
        </p:spPr>
        <p:txBody>
          <a:bodyPr>
            <a:normAutofit/>
          </a:bodyPr>
          <a:lstStyle/>
          <a:p>
            <a:pPr algn="ctr"/>
            <a:r>
              <a:rPr lang="pl-PL" sz="4800" dirty="0" smtClean="0">
                <a:latin typeface="Times New Roman"/>
                <a:cs typeface="Times New Roman"/>
              </a:rPr>
              <a:t>Uczestnicy </a:t>
            </a:r>
            <a:r>
              <a:rPr lang="pl-PL" sz="4800" dirty="0">
                <a:latin typeface="Times New Roman"/>
                <a:cs typeface="Times New Roman"/>
              </a:rPr>
              <a:t>„WIELKIEJ UCIECZKI”</a:t>
            </a:r>
            <a:endParaRPr lang="pl-PL" sz="4800" dirty="0"/>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Obraz 10" descr="Obraz zawierający stół&#10;&#10;Opis wygenerowany automatycznie">
            <a:extLst>
              <a:ext uri="{FF2B5EF4-FFF2-40B4-BE49-F238E27FC236}">
                <a16:creationId xmlns="" xmlns:a16="http://schemas.microsoft.com/office/drawing/2014/main" id="{B9E11559-693C-3B35-5464-1E74ECAE2FAF}"/>
              </a:ext>
            </a:extLst>
          </p:cNvPr>
          <p:cNvPicPr>
            <a:picLocks noChangeAspect="1"/>
          </p:cNvPicPr>
          <p:nvPr/>
        </p:nvPicPr>
        <p:blipFill>
          <a:blip r:embed="rId5"/>
          <a:stretch>
            <a:fillRect/>
          </a:stretch>
        </p:blipFill>
        <p:spPr>
          <a:xfrm>
            <a:off x="8847550" y="1890883"/>
            <a:ext cx="2743200" cy="3973933"/>
          </a:xfrm>
          <a:prstGeom prst="rect">
            <a:avLst/>
          </a:prstGeom>
        </p:spPr>
      </p:pic>
      <p:pic>
        <p:nvPicPr>
          <p:cNvPr id="22" name="Obraz 22" descr="Obraz zawierający stół&#10;&#10;Opis wygenerowany automatycznie">
            <a:extLst>
              <a:ext uri="{FF2B5EF4-FFF2-40B4-BE49-F238E27FC236}">
                <a16:creationId xmlns="" xmlns:a16="http://schemas.microsoft.com/office/drawing/2014/main" id="{4A13003D-901E-A40D-5416-CF0BCE68E062}"/>
              </a:ext>
            </a:extLst>
          </p:cNvPr>
          <p:cNvPicPr>
            <a:picLocks noGrp="1" noChangeAspect="1"/>
          </p:cNvPicPr>
          <p:nvPr>
            <p:ph idx="1"/>
          </p:nvPr>
        </p:nvPicPr>
        <p:blipFill>
          <a:blip r:embed="rId6"/>
          <a:stretch>
            <a:fillRect/>
          </a:stretch>
        </p:blipFill>
        <p:spPr>
          <a:xfrm>
            <a:off x="4974936" y="545217"/>
            <a:ext cx="3730466" cy="4050792"/>
          </a:xfrm>
        </p:spPr>
      </p:pic>
      <p:pic>
        <p:nvPicPr>
          <p:cNvPr id="23" name="Obraz 23" descr="Obraz zawierający stół&#10;&#10;Opis wygenerowany automatycznie">
            <a:extLst>
              <a:ext uri="{FF2B5EF4-FFF2-40B4-BE49-F238E27FC236}">
                <a16:creationId xmlns="" xmlns:a16="http://schemas.microsoft.com/office/drawing/2014/main" id="{D5280AC5-8DFF-FD2A-E3A6-5005A22FA236}"/>
              </a:ext>
            </a:extLst>
          </p:cNvPr>
          <p:cNvPicPr>
            <a:picLocks noChangeAspect="1"/>
          </p:cNvPicPr>
          <p:nvPr/>
        </p:nvPicPr>
        <p:blipFill>
          <a:blip r:embed="rId7"/>
          <a:stretch>
            <a:fillRect/>
          </a:stretch>
        </p:blipFill>
        <p:spPr>
          <a:xfrm>
            <a:off x="4974920" y="2297465"/>
            <a:ext cx="3734843" cy="4058470"/>
          </a:xfrm>
          <a:prstGeom prst="rect">
            <a:avLst/>
          </a:prstGeom>
        </p:spPr>
      </p:pic>
    </p:spTree>
    <p:extLst>
      <p:ext uri="{BB962C8B-B14F-4D97-AF65-F5344CB8AC3E}">
        <p14:creationId xmlns="" xmlns:p14="http://schemas.microsoft.com/office/powerpoint/2010/main" val="3110603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A5950FE-0AFB-59D4-0631-570375C54A9C}"/>
              </a:ext>
            </a:extLst>
          </p:cNvPr>
          <p:cNvSpPr>
            <a:spLocks noGrp="1"/>
          </p:cNvSpPr>
          <p:nvPr>
            <p:ph type="title"/>
          </p:nvPr>
        </p:nvSpPr>
        <p:spPr/>
        <p:txBody>
          <a:bodyPr/>
          <a:lstStyle/>
          <a:p>
            <a:r>
              <a:rPr lang="pl-PL" dirty="0">
                <a:latin typeface="Times New Roman"/>
                <a:cs typeface="Times New Roman"/>
              </a:rPr>
              <a:t>TUNELE</a:t>
            </a:r>
            <a:endParaRPr lang="pl-PL" dirty="0"/>
          </a:p>
        </p:txBody>
      </p:sp>
      <p:pic>
        <p:nvPicPr>
          <p:cNvPr id="4" name="Obraz 4">
            <a:extLst>
              <a:ext uri="{FF2B5EF4-FFF2-40B4-BE49-F238E27FC236}">
                <a16:creationId xmlns="" xmlns:a16="http://schemas.microsoft.com/office/drawing/2014/main" id="{CD84A22F-4A53-0675-8428-BF4EF7B0F816}"/>
              </a:ext>
            </a:extLst>
          </p:cNvPr>
          <p:cNvPicPr>
            <a:picLocks noGrp="1" noChangeAspect="1"/>
          </p:cNvPicPr>
          <p:nvPr>
            <p:ph idx="1"/>
          </p:nvPr>
        </p:nvPicPr>
        <p:blipFill>
          <a:blip r:embed="rId2"/>
          <a:stretch>
            <a:fillRect/>
          </a:stretch>
        </p:blipFill>
        <p:spPr>
          <a:xfrm>
            <a:off x="538411" y="1975271"/>
            <a:ext cx="5401056" cy="4050792"/>
          </a:xfrm>
        </p:spPr>
      </p:pic>
      <p:pic>
        <p:nvPicPr>
          <p:cNvPr id="3" name="Obraz 4">
            <a:extLst>
              <a:ext uri="{FF2B5EF4-FFF2-40B4-BE49-F238E27FC236}">
                <a16:creationId xmlns="" xmlns:a16="http://schemas.microsoft.com/office/drawing/2014/main" id="{BD4DAE4B-EB94-568C-47BA-45FC6F640779}"/>
              </a:ext>
            </a:extLst>
          </p:cNvPr>
          <p:cNvPicPr>
            <a:picLocks noChangeAspect="1"/>
          </p:cNvPicPr>
          <p:nvPr/>
        </p:nvPicPr>
        <p:blipFill>
          <a:blip r:embed="rId3"/>
          <a:stretch>
            <a:fillRect/>
          </a:stretch>
        </p:blipFill>
        <p:spPr>
          <a:xfrm>
            <a:off x="6791194" y="2235838"/>
            <a:ext cx="4820432" cy="3534544"/>
          </a:xfrm>
          <a:prstGeom prst="rect">
            <a:avLst/>
          </a:prstGeom>
        </p:spPr>
      </p:pic>
    </p:spTree>
    <p:extLst>
      <p:ext uri="{BB962C8B-B14F-4D97-AF65-F5344CB8AC3E}">
        <p14:creationId xmlns="" xmlns:p14="http://schemas.microsoft.com/office/powerpoint/2010/main" val="42361816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4A57D6F-9782-491E-7B5B-FE97645FA119}"/>
              </a:ext>
            </a:extLst>
          </p:cNvPr>
          <p:cNvSpPr>
            <a:spLocks noGrp="1"/>
          </p:cNvSpPr>
          <p:nvPr>
            <p:ph type="title"/>
          </p:nvPr>
        </p:nvSpPr>
        <p:spPr/>
        <p:txBody>
          <a:bodyPr/>
          <a:lstStyle/>
          <a:p>
            <a:r>
              <a:rPr lang="pl-PL" dirty="0">
                <a:latin typeface="Times New Roman"/>
                <a:cs typeface="Times New Roman"/>
              </a:rPr>
              <a:t>BUDOWA TUNELU „HARRY”</a:t>
            </a:r>
            <a:endParaRPr lang="pl-PL" dirty="0"/>
          </a:p>
        </p:txBody>
      </p:sp>
      <p:pic>
        <p:nvPicPr>
          <p:cNvPr id="5" name="Obraz 5" descr="Obraz zawierający stare&#10;&#10;Opis wygenerowany automatycznie">
            <a:extLst>
              <a:ext uri="{FF2B5EF4-FFF2-40B4-BE49-F238E27FC236}">
                <a16:creationId xmlns="" xmlns:a16="http://schemas.microsoft.com/office/drawing/2014/main" id="{FC12A7C1-B708-3AD7-BAC0-53902719E8ED}"/>
              </a:ext>
            </a:extLst>
          </p:cNvPr>
          <p:cNvPicPr>
            <a:picLocks noChangeAspect="1"/>
          </p:cNvPicPr>
          <p:nvPr/>
        </p:nvPicPr>
        <p:blipFill>
          <a:blip r:embed="rId2"/>
          <a:stretch>
            <a:fillRect/>
          </a:stretch>
        </p:blipFill>
        <p:spPr>
          <a:xfrm>
            <a:off x="7166975" y="2099395"/>
            <a:ext cx="4872624" cy="3765675"/>
          </a:xfrm>
          <a:prstGeom prst="rect">
            <a:avLst/>
          </a:prstGeom>
        </p:spPr>
      </p:pic>
      <p:pic>
        <p:nvPicPr>
          <p:cNvPr id="4098" name="Picture 2" descr="E:\Zeszyty Żagańskie\nr 4\!okładka\kopacze1.tif"/>
          <p:cNvPicPr>
            <a:picLocks noChangeAspect="1" noChangeArrowheads="1"/>
          </p:cNvPicPr>
          <p:nvPr/>
        </p:nvPicPr>
        <p:blipFill>
          <a:blip r:embed="rId3"/>
          <a:srcRect/>
          <a:stretch>
            <a:fillRect/>
          </a:stretch>
        </p:blipFill>
        <p:spPr bwMode="auto">
          <a:xfrm>
            <a:off x="858119" y="4596111"/>
            <a:ext cx="6281737" cy="2106613"/>
          </a:xfrm>
          <a:prstGeom prst="rect">
            <a:avLst/>
          </a:prstGeom>
          <a:noFill/>
        </p:spPr>
      </p:pic>
      <p:pic>
        <p:nvPicPr>
          <p:cNvPr id="4099" name="Picture 3" descr="E:\Żagańskie obozy jenieckie\tunel Harry A4 kolor.jpg"/>
          <p:cNvPicPr>
            <a:picLocks noGrp="1" noChangeAspect="1" noChangeArrowheads="1"/>
          </p:cNvPicPr>
          <p:nvPr>
            <p:ph idx="1"/>
          </p:nvPr>
        </p:nvPicPr>
        <p:blipFill>
          <a:blip r:embed="rId4"/>
          <a:srcRect/>
          <a:stretch>
            <a:fillRect/>
          </a:stretch>
        </p:blipFill>
        <p:spPr bwMode="auto">
          <a:xfrm>
            <a:off x="126688" y="1629189"/>
            <a:ext cx="6985849" cy="3122523"/>
          </a:xfrm>
          <a:prstGeom prst="rect">
            <a:avLst/>
          </a:prstGeom>
          <a:noFill/>
        </p:spPr>
      </p:pic>
    </p:spTree>
    <p:extLst>
      <p:ext uri="{BB962C8B-B14F-4D97-AF65-F5344CB8AC3E}">
        <p14:creationId xmlns="" xmlns:p14="http://schemas.microsoft.com/office/powerpoint/2010/main" val="42075328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42EB7BC3-075F-094E-14C6-D2DD0A67A404}"/>
              </a:ext>
            </a:extLst>
          </p:cNvPr>
          <p:cNvSpPr>
            <a:spLocks noGrp="1"/>
          </p:cNvSpPr>
          <p:nvPr>
            <p:ph type="title"/>
          </p:nvPr>
        </p:nvSpPr>
        <p:spPr>
          <a:xfrm>
            <a:off x="1069848" y="484632"/>
            <a:ext cx="10058400" cy="1609344"/>
          </a:xfrm>
        </p:spPr>
        <p:txBody>
          <a:bodyPr>
            <a:normAutofit/>
          </a:bodyPr>
          <a:lstStyle/>
          <a:p>
            <a:r>
              <a:rPr lang="pl-PL" dirty="0">
                <a:latin typeface="Times New Roman"/>
                <a:cs typeface="Times New Roman"/>
              </a:rPr>
              <a:t>WIELKA UCIECZKA </a:t>
            </a:r>
            <a:endParaRPr lang="pl-PL" dirty="0"/>
          </a:p>
        </p:txBody>
      </p:sp>
      <p:sp>
        <p:nvSpPr>
          <p:cNvPr id="3" name="Symbol zastępczy zawartości 2">
            <a:extLst>
              <a:ext uri="{FF2B5EF4-FFF2-40B4-BE49-F238E27FC236}">
                <a16:creationId xmlns="" xmlns:a16="http://schemas.microsoft.com/office/drawing/2014/main" id="{A74209C3-BE31-C957-70D5-689A9BFD0410}"/>
              </a:ext>
            </a:extLst>
          </p:cNvPr>
          <p:cNvSpPr>
            <a:spLocks noGrp="1"/>
          </p:cNvSpPr>
          <p:nvPr>
            <p:ph idx="1"/>
          </p:nvPr>
        </p:nvSpPr>
        <p:spPr>
          <a:xfrm>
            <a:off x="1069848" y="2320412"/>
            <a:ext cx="10058400" cy="4123520"/>
          </a:xfrm>
        </p:spPr>
        <p:txBody>
          <a:bodyPr vert="horz" lIns="91440" tIns="45720" rIns="91440" bIns="45720" rtlCol="0" anchor="t">
            <a:noAutofit/>
          </a:bodyPr>
          <a:lstStyle/>
          <a:p>
            <a:pPr marL="0" indent="0" algn="ctr">
              <a:buNone/>
            </a:pPr>
            <a:r>
              <a:rPr lang="pl-PL" sz="2200" dirty="0">
                <a:latin typeface="Times New Roman"/>
                <a:cs typeface="Times New Roman"/>
              </a:rPr>
              <a:t>Ucieczka została wyznaczona na 24 marca 1944 r</a:t>
            </a:r>
            <a:r>
              <a:rPr lang="pl-PL" sz="2200" dirty="0" smtClean="0">
                <a:latin typeface="Times New Roman"/>
                <a:cs typeface="Times New Roman"/>
              </a:rPr>
              <a:t>., </a:t>
            </a:r>
            <a:r>
              <a:rPr lang="pl-PL" sz="2200" dirty="0">
                <a:latin typeface="Times New Roman"/>
                <a:cs typeface="Times New Roman"/>
              </a:rPr>
              <a:t>na godz. </a:t>
            </a:r>
            <a:r>
              <a:rPr lang="pl-PL" sz="2400" dirty="0" smtClean="0"/>
              <a:t>20</a:t>
            </a:r>
            <a:r>
              <a:rPr lang="pl-PL" sz="2400" baseline="30000" dirty="0" smtClean="0"/>
              <a:t>45</a:t>
            </a:r>
            <a:r>
              <a:rPr lang="pl-PL" sz="2200" dirty="0" smtClean="0">
                <a:latin typeface="Times New Roman"/>
                <a:cs typeface="Times New Roman"/>
              </a:rPr>
              <a:t>. </a:t>
            </a:r>
            <a:r>
              <a:rPr lang="pl-PL" sz="2200" dirty="0">
                <a:latin typeface="Times New Roman"/>
                <a:cs typeface="Times New Roman"/>
              </a:rPr>
              <a:t>Jednak po usunięciu resztek ziemi i desek zabezpieczających pionowy tunel </a:t>
            </a:r>
            <a:r>
              <a:rPr lang="pl-PL" sz="2200" dirty="0" smtClean="0">
                <a:latin typeface="Times New Roman"/>
                <a:cs typeface="Times New Roman"/>
              </a:rPr>
              <a:t>wyjściowy, </a:t>
            </a:r>
            <a:r>
              <a:rPr lang="pl-PL" sz="2200" dirty="0">
                <a:latin typeface="Times New Roman"/>
                <a:cs typeface="Times New Roman"/>
              </a:rPr>
              <a:t>brytyjski lotnik </a:t>
            </a:r>
            <a:r>
              <a:rPr lang="pl-PL" sz="2200" dirty="0" smtClean="0">
                <a:latin typeface="Times New Roman"/>
                <a:cs typeface="Times New Roman"/>
              </a:rPr>
              <a:t>mjr </a:t>
            </a:r>
            <a:r>
              <a:rPr lang="pl-PL" sz="2200" dirty="0">
                <a:latin typeface="Times New Roman"/>
                <a:cs typeface="Times New Roman"/>
              </a:rPr>
              <a:t>H. C. Marshall, który miał wyjść jako pierwszy, stwierdził, że wyjście jest kilka metrów od </a:t>
            </a:r>
            <a:r>
              <a:rPr lang="pl-PL" sz="2200" dirty="0" smtClean="0">
                <a:latin typeface="Times New Roman"/>
                <a:cs typeface="Times New Roman"/>
              </a:rPr>
              <a:t>lasu, </a:t>
            </a:r>
            <a:r>
              <a:rPr lang="pl-PL" sz="2200" dirty="0">
                <a:latin typeface="Times New Roman"/>
                <a:cs typeface="Times New Roman"/>
              </a:rPr>
              <a:t>na terenie odkrytym, penetrowanym przez reflektory. Po krótkiej naradzie postanowiono kontynuować ucieczkę. </a:t>
            </a:r>
            <a:r>
              <a:rPr lang="pl-PL" sz="2200" dirty="0" smtClean="0">
                <a:latin typeface="Times New Roman"/>
                <a:cs typeface="Times New Roman"/>
              </a:rPr>
              <a:t>Zanim ją </a:t>
            </a:r>
            <a:r>
              <a:rPr lang="pl-PL" sz="2200" dirty="0">
                <a:latin typeface="Times New Roman"/>
                <a:cs typeface="Times New Roman"/>
              </a:rPr>
              <a:t>wykryto, poza teren obozu wydostało się 80 jeńców. Ogłoszony alarm spowodował ujęcie czterech ostatnich i uniemożliwił dalszym 120 jeńcom opuszczenie obozu. Ci, którym dało się uciec, rozproszyli się na terenie całych Niemiec, podróżując szosami w grupach robotników cudzoziemskich, koleją lub pieszo, nocami przez pola. Szeroka akcja poszukiwawcza spowodowała ujęcie niemal wszystkich zbiegów, z wyjątkiem trzech. Norwegowie: podporucznik </a:t>
            </a:r>
            <a:r>
              <a:rPr lang="pl-PL" sz="2200" dirty="0" err="1">
                <a:solidFill>
                  <a:srgbClr val="FF0000"/>
                </a:solidFill>
                <a:latin typeface="Times New Roman"/>
                <a:cs typeface="Times New Roman"/>
              </a:rPr>
              <a:t>Jens</a:t>
            </a:r>
            <a:r>
              <a:rPr lang="pl-PL" sz="2200" dirty="0">
                <a:solidFill>
                  <a:srgbClr val="FF0000"/>
                </a:solidFill>
                <a:latin typeface="Times New Roman"/>
                <a:cs typeface="Times New Roman"/>
              </a:rPr>
              <a:t> Muller </a:t>
            </a:r>
            <a:r>
              <a:rPr lang="pl-PL" sz="2200" dirty="0">
                <a:latin typeface="Times New Roman"/>
                <a:cs typeface="Times New Roman"/>
              </a:rPr>
              <a:t>i sierżant </a:t>
            </a:r>
            <a:r>
              <a:rPr lang="pl-PL" sz="2200" dirty="0">
                <a:solidFill>
                  <a:srgbClr val="FF0000"/>
                </a:solidFill>
                <a:latin typeface="Times New Roman"/>
                <a:cs typeface="Times New Roman"/>
              </a:rPr>
              <a:t>Per </a:t>
            </a:r>
            <a:r>
              <a:rPr lang="pl-PL" sz="2200" dirty="0" err="1">
                <a:solidFill>
                  <a:srgbClr val="FF0000"/>
                </a:solidFill>
                <a:latin typeface="Times New Roman"/>
                <a:cs typeface="Times New Roman"/>
              </a:rPr>
              <a:t>Bergsland</a:t>
            </a:r>
            <a:r>
              <a:rPr lang="pl-PL" sz="2200" dirty="0">
                <a:latin typeface="Times New Roman"/>
                <a:cs typeface="Times New Roman"/>
              </a:rPr>
              <a:t> dotarli do Szczecina, skąd marynarze przewieźli ich do Szwecji. Holender </a:t>
            </a:r>
            <a:r>
              <a:rPr lang="pl-PL" sz="2200" dirty="0">
                <a:solidFill>
                  <a:srgbClr val="FF0000"/>
                </a:solidFill>
                <a:latin typeface="Times New Roman"/>
                <a:cs typeface="Times New Roman"/>
              </a:rPr>
              <a:t>Bram van der Stok </a:t>
            </a:r>
            <a:r>
              <a:rPr lang="pl-PL" sz="2200" dirty="0">
                <a:latin typeface="Times New Roman"/>
                <a:cs typeface="Times New Roman"/>
              </a:rPr>
              <a:t>dotarł do Utrechtu, skąd ruch oporu przerzucił go do Wielkiej Brytanii. </a:t>
            </a:r>
            <a:endParaRPr lang="pl-PL" sz="2200" dirty="0"/>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42710491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3074" name="Picture 2" descr="E:\Zeszyty Żagańskie\nr 4\Szczęśliwy powrót do domu\Bram van der Stok.tif"/>
          <p:cNvPicPr>
            <a:picLocks noChangeAspect="1" noChangeArrowheads="1"/>
          </p:cNvPicPr>
          <p:nvPr/>
        </p:nvPicPr>
        <p:blipFill>
          <a:blip r:embed="rId2"/>
          <a:srcRect/>
          <a:stretch>
            <a:fillRect/>
          </a:stretch>
        </p:blipFill>
        <p:spPr bwMode="auto">
          <a:xfrm>
            <a:off x="4515779" y="2390925"/>
            <a:ext cx="2340783" cy="3622737"/>
          </a:xfrm>
          <a:prstGeom prst="rect">
            <a:avLst/>
          </a:prstGeom>
          <a:noFill/>
        </p:spPr>
      </p:pic>
      <p:pic>
        <p:nvPicPr>
          <p:cNvPr id="3075" name="Picture 3" descr="E:\Zeszyty Żagańskie\nr 4\Szczęśliwy powrót do domu\Jens Muller.tif"/>
          <p:cNvPicPr>
            <a:picLocks noGrp="1" noChangeAspect="1" noChangeArrowheads="1"/>
          </p:cNvPicPr>
          <p:nvPr>
            <p:ph idx="1"/>
          </p:nvPr>
        </p:nvPicPr>
        <p:blipFill>
          <a:blip r:embed="rId3"/>
          <a:srcRect/>
          <a:stretch>
            <a:fillRect/>
          </a:stretch>
        </p:blipFill>
        <p:spPr bwMode="auto">
          <a:xfrm>
            <a:off x="763390" y="485067"/>
            <a:ext cx="2288921" cy="3200610"/>
          </a:xfrm>
          <a:prstGeom prst="rect">
            <a:avLst/>
          </a:prstGeom>
          <a:noFill/>
        </p:spPr>
      </p:pic>
      <p:pic>
        <p:nvPicPr>
          <p:cNvPr id="3076" name="Picture 4" descr="E:\Zeszyty Żagańskie\nr 4\Szczęśliwy powrót do domu\Per Bergsland.tif"/>
          <p:cNvPicPr>
            <a:picLocks noChangeAspect="1" noChangeArrowheads="1"/>
          </p:cNvPicPr>
          <p:nvPr/>
        </p:nvPicPr>
        <p:blipFill>
          <a:blip r:embed="rId4"/>
          <a:srcRect/>
          <a:stretch>
            <a:fillRect/>
          </a:stretch>
        </p:blipFill>
        <p:spPr bwMode="auto">
          <a:xfrm>
            <a:off x="8817034" y="1058623"/>
            <a:ext cx="2265033" cy="3177708"/>
          </a:xfrm>
          <a:prstGeom prst="rect">
            <a:avLst/>
          </a:prstGeom>
          <a:noFill/>
        </p:spPr>
      </p:pic>
      <p:sp>
        <p:nvSpPr>
          <p:cNvPr id="7" name="pole tekstowe 6"/>
          <p:cNvSpPr txBox="1"/>
          <p:nvPr/>
        </p:nvSpPr>
        <p:spPr>
          <a:xfrm>
            <a:off x="4537494" y="6021246"/>
            <a:ext cx="2320506" cy="276999"/>
          </a:xfrm>
          <a:prstGeom prst="rect">
            <a:avLst/>
          </a:prstGeom>
          <a:noFill/>
        </p:spPr>
        <p:txBody>
          <a:bodyPr wrap="square" rtlCol="0">
            <a:spAutoFit/>
          </a:bodyPr>
          <a:lstStyle/>
          <a:p>
            <a:pPr algn="ctr"/>
            <a:r>
              <a:rPr lang="pl-PL" sz="1200" b="1" dirty="0" smtClean="0">
                <a:latin typeface="Times New Roman"/>
                <a:cs typeface="Times New Roman"/>
              </a:rPr>
              <a:t>Bram van der Stok </a:t>
            </a:r>
            <a:endParaRPr lang="pl-PL" sz="1200" b="1" dirty="0"/>
          </a:p>
        </p:txBody>
      </p:sp>
      <p:sp>
        <p:nvSpPr>
          <p:cNvPr id="8" name="pole tekstowe 7"/>
          <p:cNvSpPr txBox="1"/>
          <p:nvPr/>
        </p:nvSpPr>
        <p:spPr>
          <a:xfrm>
            <a:off x="741872" y="3692113"/>
            <a:ext cx="2286000" cy="276999"/>
          </a:xfrm>
          <a:prstGeom prst="rect">
            <a:avLst/>
          </a:prstGeom>
          <a:noFill/>
        </p:spPr>
        <p:txBody>
          <a:bodyPr wrap="square" rtlCol="0">
            <a:spAutoFit/>
          </a:bodyPr>
          <a:lstStyle/>
          <a:p>
            <a:pPr algn="ctr"/>
            <a:r>
              <a:rPr lang="pl-PL" sz="1200" b="1" dirty="0" err="1" smtClean="0">
                <a:latin typeface="Times New Roman"/>
                <a:cs typeface="Times New Roman"/>
              </a:rPr>
              <a:t>Jens</a:t>
            </a:r>
            <a:r>
              <a:rPr lang="pl-PL" sz="1200" b="1" dirty="0" smtClean="0">
                <a:latin typeface="Times New Roman"/>
                <a:cs typeface="Times New Roman"/>
              </a:rPr>
              <a:t> Muller </a:t>
            </a:r>
            <a:endParaRPr lang="pl-PL" sz="1200" b="1" dirty="0"/>
          </a:p>
        </p:txBody>
      </p:sp>
      <p:sp>
        <p:nvSpPr>
          <p:cNvPr id="9" name="pole tekstowe 8"/>
          <p:cNvSpPr txBox="1"/>
          <p:nvPr/>
        </p:nvSpPr>
        <p:spPr>
          <a:xfrm>
            <a:off x="8824823" y="4235581"/>
            <a:ext cx="2260120" cy="276999"/>
          </a:xfrm>
          <a:prstGeom prst="rect">
            <a:avLst/>
          </a:prstGeom>
          <a:noFill/>
        </p:spPr>
        <p:txBody>
          <a:bodyPr wrap="square" rtlCol="0">
            <a:spAutoFit/>
          </a:bodyPr>
          <a:lstStyle/>
          <a:p>
            <a:pPr algn="ctr"/>
            <a:r>
              <a:rPr lang="pl-PL" sz="1200" b="1" dirty="0" smtClean="0">
                <a:latin typeface="Times New Roman"/>
                <a:cs typeface="Times New Roman"/>
              </a:rPr>
              <a:t>Per </a:t>
            </a:r>
            <a:r>
              <a:rPr lang="pl-PL" sz="1200" b="1" dirty="0" err="1" smtClean="0">
                <a:latin typeface="Times New Roman"/>
                <a:cs typeface="Times New Roman"/>
              </a:rPr>
              <a:t>Bergsland</a:t>
            </a:r>
            <a:endParaRPr lang="pl-PL" sz="12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9BAC7A2B-173D-A162-2E23-DA90B034D6D9}"/>
              </a:ext>
            </a:extLst>
          </p:cNvPr>
          <p:cNvSpPr>
            <a:spLocks noGrp="1"/>
          </p:cNvSpPr>
          <p:nvPr>
            <p:ph type="title"/>
          </p:nvPr>
        </p:nvSpPr>
        <p:spPr>
          <a:xfrm>
            <a:off x="1069848" y="484632"/>
            <a:ext cx="10058400" cy="1609344"/>
          </a:xfrm>
        </p:spPr>
        <p:txBody>
          <a:bodyPr>
            <a:normAutofit/>
          </a:bodyPr>
          <a:lstStyle/>
          <a:p>
            <a:r>
              <a:rPr lang="pl-PL" dirty="0">
                <a:latin typeface="Times New Roman"/>
                <a:cs typeface="Times New Roman"/>
              </a:rPr>
              <a:t>ZBRODNIA-PROCES-KARA</a:t>
            </a:r>
            <a:endParaRPr lang="pl-PL" dirty="0"/>
          </a:p>
        </p:txBody>
      </p:sp>
      <p:sp>
        <p:nvSpPr>
          <p:cNvPr id="3" name="Symbol zastępczy zawartości 2">
            <a:extLst>
              <a:ext uri="{FF2B5EF4-FFF2-40B4-BE49-F238E27FC236}">
                <a16:creationId xmlns="" xmlns:a16="http://schemas.microsoft.com/office/drawing/2014/main" id="{DDDE46DD-E072-A3A8-7B0D-FE5D1BE481F6}"/>
              </a:ext>
            </a:extLst>
          </p:cNvPr>
          <p:cNvSpPr>
            <a:spLocks noGrp="1"/>
          </p:cNvSpPr>
          <p:nvPr>
            <p:ph idx="1"/>
          </p:nvPr>
        </p:nvSpPr>
        <p:spPr>
          <a:xfrm>
            <a:off x="1069848" y="2320412"/>
            <a:ext cx="10058400" cy="4140773"/>
          </a:xfrm>
        </p:spPr>
        <p:txBody>
          <a:bodyPr vert="horz" lIns="91440" tIns="45720" rIns="91440" bIns="45720" rtlCol="0" anchor="t">
            <a:noAutofit/>
          </a:bodyPr>
          <a:lstStyle/>
          <a:p>
            <a:pPr marL="0" indent="0" algn="ctr">
              <a:buNone/>
            </a:pPr>
            <a:r>
              <a:rPr lang="pl-PL" sz="2200" dirty="0" smtClean="0">
                <a:latin typeface="Times New Roman"/>
                <a:cs typeface="Times New Roman"/>
              </a:rPr>
              <a:t>Na </a:t>
            </a:r>
            <a:r>
              <a:rPr lang="pl-PL" sz="2200" dirty="0">
                <a:latin typeface="Times New Roman"/>
                <a:cs typeface="Times New Roman"/>
              </a:rPr>
              <a:t>wieść o ucieczce ze Stalagu Luft III Hitler zwołał naradę w swojej Kwaterze Głównej w </a:t>
            </a:r>
            <a:r>
              <a:rPr lang="pl-PL" sz="2200" dirty="0" err="1">
                <a:latin typeface="Times New Roman"/>
                <a:cs typeface="Times New Roman"/>
              </a:rPr>
              <a:t>Berchtesgaden</a:t>
            </a:r>
            <a:r>
              <a:rPr lang="pl-PL" sz="2200" dirty="0">
                <a:latin typeface="Times New Roman"/>
                <a:cs typeface="Times New Roman"/>
              </a:rPr>
              <a:t>. Zapadła wówczas decyzja o rozstrzelaniu większości uciekinierów. Na polecenie Himmlera </a:t>
            </a:r>
            <a:r>
              <a:rPr lang="pl-PL" sz="2200" dirty="0" err="1">
                <a:latin typeface="Times New Roman"/>
                <a:cs typeface="Times New Roman"/>
              </a:rPr>
              <a:t>Kaltenbruner</a:t>
            </a:r>
            <a:r>
              <a:rPr lang="pl-PL" sz="2200" dirty="0">
                <a:latin typeface="Times New Roman"/>
                <a:cs typeface="Times New Roman"/>
              </a:rPr>
              <a:t>, szef Głównego Urzędu Bezpieczeństwa Rzeszy, opracował „Sagan - </a:t>
            </a:r>
            <a:r>
              <a:rPr lang="pl-PL" sz="2200" dirty="0" err="1">
                <a:latin typeface="Times New Roman"/>
                <a:cs typeface="Times New Roman"/>
              </a:rPr>
              <a:t>Befehl</a:t>
            </a:r>
            <a:r>
              <a:rPr lang="pl-PL" sz="2200" dirty="0">
                <a:latin typeface="Times New Roman"/>
                <a:cs typeface="Times New Roman"/>
              </a:rPr>
              <a:t>” („Rozkaz żagański”) nakazujący likwidację 50 osób spośród ujętych zbiegów. W rezultacie z 76 zbiegów 15 odstawiono z powrotem do obozu, ośmiu przetrzymano w więzieniach policyjnych i ich los nie jest bliżej znany, a 50 zostało zamordowanych przez hitlerowców, wśród nich sześciu Polaków. Ucieczki jeńców oraz wymordowania jej uczestników nie udało się ukryć, mimo wysiłków władz niemieckich. Wkrótce po Wielkiej Ucieczce Międzynarodowy Czerwony Krzyż domagał się od Niemców wyjaśnienia losu jeńców, a po zakończeniu wojny specjalna grupa śledcza podjęła poszukiwania bezpośrednich sprawców zbrodni. W efekcie ujęto 19 sprawców zabójstw, którzy od </a:t>
            </a:r>
            <a:r>
              <a:rPr lang="pl-PL" sz="2200" dirty="0" smtClean="0">
                <a:latin typeface="Times New Roman"/>
                <a:cs typeface="Times New Roman"/>
              </a:rPr>
              <a:t>1 </a:t>
            </a:r>
            <a:r>
              <a:rPr lang="pl-PL" sz="2200" dirty="0">
                <a:latin typeface="Times New Roman"/>
                <a:cs typeface="Times New Roman"/>
              </a:rPr>
              <a:t>lipca do 3 września 1947 r. zostali osądzeni przez brytyjski trybunał wojskowy w Hamburgu. </a:t>
            </a:r>
            <a:endParaRPr lang="pl-PL" sz="2200" dirty="0"/>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33540321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7170" name="Picture 2" descr="E:\Zeszyty Żagańskie\ZZ nr 17\proces zaganski w Hamburgu\Hamburg Curio Haus, sfotografowany w ostatnich czasach.jpg"/>
          <p:cNvPicPr>
            <a:picLocks noGrp="1" noChangeAspect="1" noChangeArrowheads="1"/>
          </p:cNvPicPr>
          <p:nvPr>
            <p:ph idx="1"/>
          </p:nvPr>
        </p:nvPicPr>
        <p:blipFill>
          <a:blip r:embed="rId2"/>
          <a:srcRect/>
          <a:stretch>
            <a:fillRect/>
          </a:stretch>
        </p:blipFill>
        <p:spPr bwMode="auto">
          <a:xfrm>
            <a:off x="448503" y="162703"/>
            <a:ext cx="4580697" cy="6110083"/>
          </a:xfrm>
          <a:prstGeom prst="rect">
            <a:avLst/>
          </a:prstGeom>
          <a:noFill/>
        </p:spPr>
      </p:pic>
      <p:sp>
        <p:nvSpPr>
          <p:cNvPr id="5" name="pole tekstowe 4"/>
          <p:cNvSpPr txBox="1"/>
          <p:nvPr/>
        </p:nvSpPr>
        <p:spPr>
          <a:xfrm>
            <a:off x="448575" y="6314536"/>
            <a:ext cx="4571999" cy="461665"/>
          </a:xfrm>
          <a:prstGeom prst="rect">
            <a:avLst/>
          </a:prstGeom>
          <a:noFill/>
        </p:spPr>
        <p:txBody>
          <a:bodyPr wrap="square" rtlCol="0">
            <a:spAutoFit/>
          </a:bodyPr>
          <a:lstStyle/>
          <a:p>
            <a:pPr algn="ctr"/>
            <a:r>
              <a:rPr lang="pl-PL" sz="1200" b="1" dirty="0" smtClean="0">
                <a:latin typeface="Times New Roman" pitchFamily="18" charset="0"/>
                <a:cs typeface="Times New Roman" pitchFamily="18" charset="0"/>
              </a:rPr>
              <a:t>„</a:t>
            </a:r>
            <a:r>
              <a:rPr lang="pl-PL" sz="1200" b="1" dirty="0" err="1" smtClean="0">
                <a:latin typeface="Times New Roman" pitchFamily="18" charset="0"/>
                <a:cs typeface="Times New Roman" pitchFamily="18" charset="0"/>
              </a:rPr>
              <a:t>Curio</a:t>
            </a:r>
            <a:r>
              <a:rPr lang="pl-PL" sz="1200" b="1" dirty="0" smtClean="0">
                <a:latin typeface="Times New Roman" pitchFamily="18" charset="0"/>
                <a:cs typeface="Times New Roman" pitchFamily="18" charset="0"/>
              </a:rPr>
              <a:t> </a:t>
            </a:r>
            <a:r>
              <a:rPr lang="pl-PL" sz="1200" b="1" dirty="0" err="1" smtClean="0">
                <a:latin typeface="Times New Roman" pitchFamily="18" charset="0"/>
                <a:cs typeface="Times New Roman" pitchFamily="18" charset="0"/>
              </a:rPr>
              <a:t>Haus</a:t>
            </a:r>
            <a:r>
              <a:rPr lang="pl-PL" sz="1200" b="1" dirty="0" smtClean="0">
                <a:latin typeface="Times New Roman" pitchFamily="18" charset="0"/>
                <a:cs typeface="Times New Roman" pitchFamily="18" charset="0"/>
              </a:rPr>
              <a:t>” w Hamburgu (</a:t>
            </a:r>
            <a:r>
              <a:rPr lang="pl-PL" sz="1200" b="1" i="1" dirty="0" smtClean="0">
                <a:latin typeface="Times New Roman" pitchFamily="18" charset="0"/>
                <a:cs typeface="Times New Roman" pitchFamily="18" charset="0"/>
              </a:rPr>
              <a:t>fot.: stan obecny</a:t>
            </a:r>
            <a:r>
              <a:rPr lang="pl-PL" sz="1200" b="1" dirty="0" smtClean="0">
                <a:latin typeface="Times New Roman" pitchFamily="18" charset="0"/>
                <a:cs typeface="Times New Roman" pitchFamily="18" charset="0"/>
              </a:rPr>
              <a:t>), w którym toczył się proces.</a:t>
            </a:r>
            <a:endParaRPr lang="pl-PL" sz="1200" b="1" dirty="0">
              <a:latin typeface="Times New Roman" pitchFamily="18" charset="0"/>
              <a:cs typeface="Times New Roman" pitchFamily="18" charset="0"/>
            </a:endParaRPr>
          </a:p>
        </p:txBody>
      </p:sp>
      <p:sp>
        <p:nvSpPr>
          <p:cNvPr id="7171" name="Rectangle 3"/>
          <p:cNvSpPr>
            <a:spLocks noChangeArrowheads="1"/>
          </p:cNvSpPr>
          <p:nvPr/>
        </p:nvSpPr>
        <p:spPr bwMode="auto">
          <a:xfrm>
            <a:off x="5124090" y="618174"/>
            <a:ext cx="6409427"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Proces z 1947 r. nie zakończył poszukiwań morderców jeńców z Żagania. Tzw. drugi proces hamburski rozpoczął się 1 października 1948 r. Oskarżono w nim Erwina Wieczorka, Richarda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Hänsla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ze Zgorzelca oraz Reinholda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Bruchardta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gestapowca z Gdańska. Po 20 dniach procesu oskarżonych skazano na karę śmierci, a następnie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Bruchardtowi</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wyrok zamieniono na dożywotnie więzienie, zaś Wieczorka i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Hänsla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uniewinniono!</a:t>
            </a:r>
            <a:endParaRPr lang="pl-PL" sz="16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 1952 r. ujęto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Güntera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Venedigera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szefa gestapo w Gdańsku, który brał udział w zabójstwie jeńców – w 1955 r. skazano go na dwa lata więzienia.</a:t>
            </a:r>
            <a:endParaRPr lang="pl-PL" sz="16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 1966 r. postawiono w stan oskarżenia Heinricha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Hilke</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gestapowca ze Strasburga, który uczestniczył w zabójstwie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Tony`ego</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Haytera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Niestety, w tym przypadku sąd oddalił oskarżenie, a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Hilke</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zmarł we własnym mieszkaniu 11 kwietnia 1968 r.</a:t>
            </a:r>
            <a:endParaRPr lang="pl-PL" sz="16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Przez 18 lat ciągnęła się sprawa Oskara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Schäfera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szefa gestapo w Monachium - w 1968 r. ostatecznie ją umorzono.</a:t>
            </a:r>
            <a:endParaRPr lang="pl-PL" sz="16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Od stycznia 1967 r. do maja 1968 r. trwał proces Friedricha Schmidta, szefa gestapo w Kilonii. Zakończył się on skazaniem oskarżonego na dwa lata więzienia. </a:t>
            </a:r>
            <a:endParaRPr lang="pl-PL" sz="16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Spośród odpowiedzialnych za wydanie i realizację „Sagan </a:t>
            </a:r>
            <a:r>
              <a:rPr kumimoji="0" lang="pl-PL"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Befehl</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stracono 21 osób (</a:t>
            </a:r>
            <a:r>
              <a:rPr kumimoji="0" lang="pl-PL"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również za inne udowodnione przestępstwa</a:t>
            </a:r>
            <a:r>
              <a:rPr kumimoji="0" lang="pl-PL"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15 skazano na kary więzienia, 11 popełniło samobójstwa, 4 uniewinniono, a 9 osób w ogóle nie stanęło przed wymiarem sprawiedliwości.</a:t>
            </a:r>
            <a:endParaRPr kumimoji="0" lang="pl-PL"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D2F27941-D142-7950-07D3-D494F3CF008F}"/>
              </a:ext>
            </a:extLst>
          </p:cNvPr>
          <p:cNvSpPr>
            <a:spLocks noGrp="1"/>
          </p:cNvSpPr>
          <p:nvPr>
            <p:ph type="title"/>
          </p:nvPr>
        </p:nvSpPr>
        <p:spPr>
          <a:xfrm>
            <a:off x="1069848" y="902166"/>
            <a:ext cx="10058400" cy="1609344"/>
          </a:xfrm>
        </p:spPr>
        <p:txBody>
          <a:bodyPr>
            <a:normAutofit/>
          </a:bodyPr>
          <a:lstStyle/>
          <a:p>
            <a:r>
              <a:rPr lang="pl-PL" dirty="0">
                <a:latin typeface="Times New Roman"/>
                <a:cs typeface="Times New Roman"/>
              </a:rPr>
              <a:t>EWAKUACJA ŻAGAŃSKICH OBOZÓW JENIECKICH</a:t>
            </a:r>
          </a:p>
          <a:p>
            <a:endParaRPr lang="pl-PL" dirty="0">
              <a:latin typeface="Times New Roman"/>
              <a:cs typeface="Times New Roman"/>
            </a:endParaRPr>
          </a:p>
        </p:txBody>
      </p:sp>
      <p:sp>
        <p:nvSpPr>
          <p:cNvPr id="3" name="Symbol zastępczy zawartości 2">
            <a:extLst>
              <a:ext uri="{FF2B5EF4-FFF2-40B4-BE49-F238E27FC236}">
                <a16:creationId xmlns="" xmlns:a16="http://schemas.microsoft.com/office/drawing/2014/main" id="{BEEE1DC5-80EB-F09F-15AF-8D1F81DA9E40}"/>
              </a:ext>
            </a:extLst>
          </p:cNvPr>
          <p:cNvSpPr>
            <a:spLocks noGrp="1"/>
          </p:cNvSpPr>
          <p:nvPr>
            <p:ph idx="1"/>
          </p:nvPr>
        </p:nvSpPr>
        <p:spPr>
          <a:xfrm>
            <a:off x="1069848" y="2320412"/>
            <a:ext cx="10058400" cy="3851787"/>
          </a:xfrm>
        </p:spPr>
        <p:txBody>
          <a:bodyPr vert="horz" lIns="91440" tIns="45720" rIns="91440" bIns="45720" rtlCol="0">
            <a:normAutofit fontScale="92500"/>
          </a:bodyPr>
          <a:lstStyle/>
          <a:p>
            <a:pPr marL="0" indent="0" algn="ctr">
              <a:buNone/>
            </a:pPr>
            <a:r>
              <a:rPr lang="pl-PL" sz="2400" dirty="0" smtClean="0">
                <a:latin typeface="Times New Roman"/>
                <a:cs typeface="Times New Roman"/>
              </a:rPr>
              <a:t>W wyniku ofensywy rozpoczętej </a:t>
            </a:r>
            <a:r>
              <a:rPr lang="pl-PL" sz="2400" dirty="0">
                <a:latin typeface="Times New Roman"/>
                <a:cs typeface="Times New Roman"/>
              </a:rPr>
              <a:t>12 stycznia 1945 r. z nad </a:t>
            </a:r>
            <a:r>
              <a:rPr lang="pl-PL" sz="2400" dirty="0" smtClean="0">
                <a:latin typeface="Times New Roman"/>
                <a:cs typeface="Times New Roman"/>
              </a:rPr>
              <a:t>Wisły, </a:t>
            </a:r>
            <a:r>
              <a:rPr lang="pl-PL" sz="2400" dirty="0" smtClean="0">
                <a:latin typeface="Times New Roman"/>
                <a:cs typeface="Times New Roman"/>
              </a:rPr>
              <a:t>Armia </a:t>
            </a:r>
            <a:r>
              <a:rPr lang="pl-PL" sz="2400" dirty="0" smtClean="0">
                <a:latin typeface="Times New Roman"/>
                <a:cs typeface="Times New Roman"/>
              </a:rPr>
              <a:t>Czerwona </a:t>
            </a:r>
            <a:r>
              <a:rPr lang="pl-PL" sz="2400" dirty="0" smtClean="0">
                <a:latin typeface="Times New Roman"/>
                <a:cs typeface="Times New Roman"/>
              </a:rPr>
              <a:t>zajęła zachodnią </a:t>
            </a:r>
            <a:r>
              <a:rPr lang="pl-PL" sz="2400" dirty="0">
                <a:latin typeface="Times New Roman"/>
                <a:cs typeface="Times New Roman"/>
              </a:rPr>
              <a:t>część Polski i wkroczyła na teren Niemiec. W związku z tym władze hitlerowskie rozpoczęły </a:t>
            </a:r>
            <a:r>
              <a:rPr lang="pl-PL" sz="2400" dirty="0" smtClean="0">
                <a:latin typeface="Times New Roman"/>
                <a:cs typeface="Times New Roman"/>
              </a:rPr>
              <a:t>wielką </a:t>
            </a:r>
            <a:r>
              <a:rPr lang="pl-PL" sz="2400" dirty="0">
                <a:latin typeface="Times New Roman"/>
                <a:cs typeface="Times New Roman"/>
              </a:rPr>
              <a:t>operację ewakuacyjną</a:t>
            </a:r>
            <a:r>
              <a:rPr lang="pl-PL" sz="2400" dirty="0" smtClean="0">
                <a:latin typeface="Times New Roman"/>
                <a:cs typeface="Times New Roman"/>
              </a:rPr>
              <a:t>.</a:t>
            </a:r>
            <a:r>
              <a:rPr lang="pl-PL" sz="2400" dirty="0">
                <a:latin typeface="Times New Roman"/>
                <a:cs typeface="Times New Roman"/>
              </a:rPr>
              <a:t> Objęła około 3,5 miliona niemieckiej ludności cywilnej, głównie z terenu Pomorza  i Śląska. Planem tym objęto także wszystkie obozy jenieckie znajdujące się na tym terenie</a:t>
            </a:r>
            <a:r>
              <a:rPr lang="pl-PL" sz="2400" dirty="0" smtClean="0">
                <a:latin typeface="Times New Roman"/>
                <a:cs typeface="Times New Roman"/>
              </a:rPr>
              <a:t>.</a:t>
            </a:r>
            <a:r>
              <a:rPr lang="pl-PL" sz="2400" dirty="0">
                <a:latin typeface="Times New Roman"/>
                <a:cs typeface="Times New Roman"/>
              </a:rPr>
              <a:t> Żagańskie obozy jenieckie znajdowały się na terenie VIII Okręgu Wojskowego i w styczniu 1945 roku przebywało w nich około 300 tysięcy jeńców.</a:t>
            </a:r>
            <a:r>
              <a:rPr lang="pl-PL" sz="2400" dirty="0"/>
              <a:t/>
            </a:r>
            <a:br>
              <a:rPr lang="pl-PL" sz="2400" dirty="0"/>
            </a:br>
            <a:r>
              <a:rPr lang="pl-PL" sz="2400" dirty="0">
                <a:latin typeface="Times New Roman"/>
                <a:cs typeface="Times New Roman"/>
              </a:rPr>
              <a:t>W Żaganiu były dwa </a:t>
            </a:r>
            <a:r>
              <a:rPr lang="pl-PL" sz="2400" dirty="0" smtClean="0">
                <a:latin typeface="Times New Roman"/>
                <a:cs typeface="Times New Roman"/>
              </a:rPr>
              <a:t>obozy: </a:t>
            </a:r>
            <a:r>
              <a:rPr lang="pl-PL" sz="2400" dirty="0">
                <a:latin typeface="Times New Roman"/>
                <a:cs typeface="Times New Roman"/>
              </a:rPr>
              <a:t>Stalag Luft III i Stalag VIII C. W ewidencjach obozowych, w styczniu 1945 </a:t>
            </a:r>
            <a:r>
              <a:rPr lang="pl-PL" sz="2400" dirty="0" smtClean="0">
                <a:latin typeface="Times New Roman"/>
                <a:cs typeface="Times New Roman"/>
              </a:rPr>
              <a:t>roku, </a:t>
            </a:r>
            <a:r>
              <a:rPr lang="pl-PL" sz="2400" dirty="0">
                <a:latin typeface="Times New Roman"/>
                <a:cs typeface="Times New Roman"/>
              </a:rPr>
              <a:t>było około 60 tysięcy jeńców. Dane te uwzględniają wszystkich jeńców, ale nie ma wiarygodnych informacji o obecności jeńców w  Stalagu VIII C przed ewakuacją, którzy w znacznej części pracowali i mieszkali poza obozem</a:t>
            </a:r>
            <a:r>
              <a:rPr lang="pl-PL" dirty="0">
                <a:latin typeface="Times New Roman"/>
                <a:cs typeface="Times New Roman"/>
              </a:rPr>
              <a:t>.</a:t>
            </a:r>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36410646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2430770-21CE-5C41-1726-23158610D3ED}"/>
              </a:ext>
            </a:extLst>
          </p:cNvPr>
          <p:cNvSpPr>
            <a:spLocks noGrp="1"/>
          </p:cNvSpPr>
          <p:nvPr>
            <p:ph type="title"/>
          </p:nvPr>
        </p:nvSpPr>
        <p:spPr/>
        <p:txBody>
          <a:bodyPr/>
          <a:lstStyle/>
          <a:p>
            <a:endParaRPr lang="pl-PL" dirty="0">
              <a:latin typeface="Times New Roman"/>
              <a:cs typeface="Times New Roman"/>
            </a:endParaRPr>
          </a:p>
        </p:txBody>
      </p:sp>
      <p:sp>
        <p:nvSpPr>
          <p:cNvPr id="3" name="Symbol zastępczy zawartości 2">
            <a:extLst>
              <a:ext uri="{FF2B5EF4-FFF2-40B4-BE49-F238E27FC236}">
                <a16:creationId xmlns="" xmlns:a16="http://schemas.microsoft.com/office/drawing/2014/main" id="{5D02B3B3-14E8-199A-CC77-B1FBA8D3CBA9}"/>
              </a:ext>
            </a:extLst>
          </p:cNvPr>
          <p:cNvSpPr>
            <a:spLocks noGrp="1"/>
          </p:cNvSpPr>
          <p:nvPr>
            <p:ph idx="1"/>
          </p:nvPr>
        </p:nvSpPr>
        <p:spPr>
          <a:xfrm>
            <a:off x="1069848" y="207033"/>
            <a:ext cx="10058400" cy="6455769"/>
          </a:xfrm>
        </p:spPr>
        <p:txBody>
          <a:bodyPr vert="horz" lIns="91440" tIns="45720" rIns="91440" bIns="45720" rtlCol="0" anchor="t">
            <a:normAutofit/>
          </a:bodyPr>
          <a:lstStyle/>
          <a:p>
            <a:pPr marL="0" indent="0">
              <a:buNone/>
            </a:pPr>
            <a:endParaRPr lang="pl-PL" dirty="0">
              <a:latin typeface="Times New Roman"/>
              <a:cs typeface="Times New Roman"/>
            </a:endParaRPr>
          </a:p>
          <a:p>
            <a:pPr marL="0" indent="0" algn="ctr">
              <a:buNone/>
            </a:pPr>
            <a:r>
              <a:rPr lang="pl-PL" sz="2800" b="1" dirty="0" smtClean="0">
                <a:latin typeface="Times New Roman"/>
                <a:cs typeface="Times New Roman"/>
              </a:rPr>
              <a:t>DZIĘKUJĘ </a:t>
            </a:r>
            <a:r>
              <a:rPr lang="pl-PL" sz="2800" b="1" dirty="0">
                <a:latin typeface="Times New Roman"/>
                <a:cs typeface="Times New Roman"/>
              </a:rPr>
              <a:t>ZA UWAGĘ</a:t>
            </a:r>
            <a:r>
              <a:rPr lang="pl-PL" sz="2800" b="1" dirty="0" smtClean="0">
                <a:latin typeface="Times New Roman"/>
                <a:cs typeface="Times New Roman"/>
              </a:rPr>
              <a:t>!</a:t>
            </a:r>
            <a:endParaRPr lang="pl-PL" sz="2800" b="1" dirty="0">
              <a:latin typeface="Times New Roman"/>
              <a:cs typeface="Times New Roman"/>
            </a:endParaRPr>
          </a:p>
          <a:p>
            <a:pPr marL="0" indent="0" algn="ctr">
              <a:buNone/>
            </a:pPr>
            <a:r>
              <a:rPr lang="pl-PL" sz="2400" b="1" dirty="0" smtClean="0">
                <a:latin typeface="Times New Roman"/>
                <a:cs typeface="Times New Roman"/>
              </a:rPr>
              <a:t>Wiktoria Stefańska</a:t>
            </a:r>
          </a:p>
          <a:p>
            <a:pPr marL="0" indent="0" algn="ctr">
              <a:buNone/>
            </a:pPr>
            <a:r>
              <a:rPr lang="pl-PL" sz="1600" b="1" dirty="0" smtClean="0">
                <a:latin typeface="Times New Roman"/>
                <a:cs typeface="Times New Roman"/>
              </a:rPr>
              <a:t>Robert Zarzycki</a:t>
            </a:r>
            <a:endParaRPr lang="pl-PL" sz="1600" dirty="0">
              <a:latin typeface="Times New Roman"/>
              <a:cs typeface="Times New Roman"/>
            </a:endParaRPr>
          </a:p>
          <a:p>
            <a:pPr marL="0" indent="0">
              <a:buNone/>
            </a:pPr>
            <a:r>
              <a:rPr lang="pl-PL" dirty="0">
                <a:latin typeface="Times New Roman"/>
                <a:cs typeface="Times New Roman"/>
              </a:rPr>
              <a:t>BIBLIOGRAFIA</a:t>
            </a:r>
            <a:r>
              <a:rPr lang="pl-PL" dirty="0" smtClean="0">
                <a:latin typeface="Times New Roman"/>
                <a:cs typeface="Times New Roman"/>
              </a:rPr>
              <a:t>:</a:t>
            </a:r>
            <a:endParaRPr lang="pl-PL" dirty="0"/>
          </a:p>
          <a:p>
            <a:pPr>
              <a:buClr>
                <a:srgbClr val="9E3611"/>
              </a:buClr>
              <a:buFont typeface="Arial" pitchFamily="2" charset="2"/>
              <a:buChar char="•"/>
            </a:pPr>
            <a:r>
              <a:rPr lang="pl-PL" sz="1200" dirty="0" smtClean="0"/>
              <a:t>„Zeszyty Żagańskie” </a:t>
            </a:r>
            <a:r>
              <a:rPr lang="pl-PL" sz="1200" i="1" dirty="0" smtClean="0"/>
              <a:t>nr 4, </a:t>
            </a:r>
            <a:r>
              <a:rPr lang="pl-PL" sz="1200" dirty="0" smtClean="0"/>
              <a:t>2004 r</a:t>
            </a:r>
            <a:r>
              <a:rPr lang="pl-PL" sz="1200" dirty="0" smtClean="0">
                <a:latin typeface="Times New Roman"/>
                <a:cs typeface="Times New Roman"/>
              </a:rPr>
              <a:t>.</a:t>
            </a:r>
            <a:endParaRPr lang="pl-PL" sz="1200" dirty="0" smtClean="0"/>
          </a:p>
          <a:p>
            <a:r>
              <a:rPr lang="pl-PL" sz="1200" dirty="0" err="1" smtClean="0"/>
              <a:t>Gill</a:t>
            </a:r>
            <a:r>
              <a:rPr lang="pl-PL" sz="1200" dirty="0" smtClean="0"/>
              <a:t> A., Wielka ucieczka, Warszawa 2003.</a:t>
            </a:r>
          </a:p>
          <a:p>
            <a:r>
              <a:rPr lang="pl-PL" sz="1200" dirty="0" smtClean="0"/>
              <a:t>„Proces żagański w Hamburgu” (Robert Zarzycki) – „Zeszyty Żagańskie” </a:t>
            </a:r>
            <a:r>
              <a:rPr lang="pl-PL" sz="1200" i="1" dirty="0" smtClean="0"/>
              <a:t>nr 17, maj </a:t>
            </a:r>
            <a:r>
              <a:rPr lang="pl-PL" sz="1200" dirty="0" smtClean="0"/>
              <a:t>2019 r.</a:t>
            </a:r>
          </a:p>
          <a:p>
            <a:r>
              <a:rPr lang="pl-PL" sz="1200" dirty="0" smtClean="0"/>
              <a:t>Sojka T., Sagan </a:t>
            </a:r>
            <a:r>
              <a:rPr lang="pl-PL" sz="1200" dirty="0" err="1" smtClean="0"/>
              <a:t>Befehl</a:t>
            </a:r>
            <a:r>
              <a:rPr lang="pl-PL" sz="1200" dirty="0" smtClean="0"/>
              <a:t>. Fakty i dokumenty, </a:t>
            </a:r>
            <a:r>
              <a:rPr lang="pl-PL" sz="1200" dirty="0" err="1" smtClean="0"/>
              <a:t>Warszawa–Poznań</a:t>
            </a:r>
            <a:r>
              <a:rPr lang="pl-PL" sz="1200" dirty="0" smtClean="0"/>
              <a:t> 1975.</a:t>
            </a:r>
          </a:p>
          <a:p>
            <a:r>
              <a:rPr lang="pl-PL" sz="1200" dirty="0" smtClean="0"/>
              <a:t>Szubański R., Pięćdziesięciu  z Żagania, WPH 1966, Nr 2/38.</a:t>
            </a:r>
          </a:p>
          <a:p>
            <a:pPr>
              <a:buFont typeface="Arial" pitchFamily="2" charset="2"/>
              <a:buChar char="•"/>
            </a:pPr>
            <a:r>
              <a:rPr lang="pl-PL" sz="1200" dirty="0" smtClean="0">
                <a:latin typeface="Times New Roman"/>
                <a:cs typeface="Times New Roman"/>
                <a:hlinkClick r:id="rId2"/>
              </a:rPr>
              <a:t>https://pl.wikipedia.org/wiki/Stalag_Luft_III</a:t>
            </a:r>
            <a:endParaRPr lang="pl-PL" sz="1200" dirty="0" smtClean="0">
              <a:hlinkClick r:id="rId2"/>
            </a:endParaRPr>
          </a:p>
          <a:p>
            <a:pPr>
              <a:buClr>
                <a:srgbClr val="9E3611"/>
              </a:buClr>
              <a:buFont typeface="Arial" pitchFamily="2" charset="2"/>
              <a:buChar char="•"/>
            </a:pPr>
            <a:r>
              <a:rPr lang="pl-PL" sz="1200" dirty="0" smtClean="0">
                <a:latin typeface="Times New Roman"/>
                <a:cs typeface="Times New Roman"/>
                <a:hlinkClick r:id="rId3"/>
              </a:rPr>
              <a:t>https://muzeum.zagan.pl/stalag-luft-3</a:t>
            </a:r>
            <a:endParaRPr lang="pl-PL" sz="1200" dirty="0" smtClean="0">
              <a:hlinkClick r:id="rId3"/>
            </a:endParaRPr>
          </a:p>
          <a:p>
            <a:pPr>
              <a:buClr>
                <a:srgbClr val="9E3611"/>
              </a:buClr>
              <a:buFont typeface="Arial" pitchFamily="2" charset="2"/>
              <a:buChar char="•"/>
            </a:pPr>
            <a:r>
              <a:rPr lang="pl-PL" sz="1200" dirty="0" smtClean="0">
                <a:latin typeface="Times New Roman"/>
                <a:cs typeface="Times New Roman"/>
                <a:hlinkClick r:id="rId4"/>
              </a:rPr>
              <a:t>https://muzeum.zagan.pl/obozy-jenieckie</a:t>
            </a:r>
            <a:endParaRPr lang="pl-PL" sz="1200" dirty="0" smtClean="0">
              <a:hlinkClick r:id="rId4"/>
            </a:endParaRPr>
          </a:p>
          <a:p>
            <a:pPr>
              <a:buClr>
                <a:srgbClr val="9E3611"/>
              </a:buClr>
              <a:buFont typeface="Arial" pitchFamily="2" charset="2"/>
              <a:buChar char="•"/>
            </a:pPr>
            <a:r>
              <a:rPr lang="pl-PL" sz="1200" dirty="0" smtClean="0">
                <a:latin typeface="Times New Roman"/>
                <a:cs typeface="Times New Roman"/>
                <a:hlinkClick r:id="rId5"/>
              </a:rPr>
              <a:t>https://www.cda.pl/video/1007556302</a:t>
            </a:r>
            <a:endParaRPr lang="pl-PL" sz="1200" dirty="0" smtClean="0">
              <a:hlinkClick r:id="rId5"/>
            </a:endParaRPr>
          </a:p>
          <a:p>
            <a:pPr>
              <a:buClr>
                <a:srgbClr val="9E3611"/>
              </a:buClr>
              <a:buFont typeface="Arial" pitchFamily="2" charset="2"/>
              <a:buChar char="•"/>
            </a:pPr>
            <a:r>
              <a:rPr lang="pl-PL" sz="1200" dirty="0" smtClean="0">
                <a:latin typeface="Times New Roman"/>
                <a:cs typeface="Times New Roman"/>
                <a:hlinkClick r:id="rId6"/>
              </a:rPr>
              <a:t>https://www.polskieradio.pl/10/5371/Artykul/2701272,77-rocznica-Wielkiej-ucieczki-Co-o-niej-wiemy</a:t>
            </a:r>
            <a:endParaRPr lang="pl-PL" sz="1200" dirty="0" smtClean="0">
              <a:latin typeface="Times New Roman"/>
              <a:cs typeface="Times New Roman"/>
            </a:endParaRPr>
          </a:p>
          <a:p>
            <a:pPr>
              <a:buClr>
                <a:srgbClr val="9E3611"/>
              </a:buClr>
              <a:buNone/>
            </a:pPr>
            <a:endParaRPr lang="pl-PL" sz="1200" dirty="0" smtClean="0">
              <a:latin typeface="Times New Roman"/>
              <a:cs typeface="Times New Roman"/>
            </a:endParaRPr>
          </a:p>
          <a:p>
            <a:pPr>
              <a:buNone/>
            </a:pPr>
            <a:endParaRPr lang="pl-PL" dirty="0" smtClean="0"/>
          </a:p>
          <a:p>
            <a:pPr>
              <a:buClr>
                <a:srgbClr val="9E3611"/>
              </a:buClr>
              <a:buFont typeface="Arial" pitchFamily="2" charset="2"/>
              <a:buChar char="•"/>
            </a:pPr>
            <a:endParaRPr lang="pl-PL" b="1" dirty="0" smtClean="0"/>
          </a:p>
          <a:p>
            <a:pPr>
              <a:buClr>
                <a:srgbClr val="9E3611"/>
              </a:buClr>
              <a:buFont typeface="Arial" pitchFamily="2" charset="2"/>
              <a:buChar char="•"/>
            </a:pPr>
            <a:endParaRPr lang="pl-PL" dirty="0">
              <a:hlinkClick r:id="rId6"/>
            </a:endParaRPr>
          </a:p>
          <a:p>
            <a:pPr marL="0" indent="0">
              <a:buClr>
                <a:srgbClr val="9E3611"/>
              </a:buClr>
              <a:buNone/>
            </a:pPr>
            <a:endParaRPr lang="pl-PL" dirty="0"/>
          </a:p>
          <a:p>
            <a:pPr>
              <a:buClr>
                <a:srgbClr val="9E3611"/>
              </a:buClr>
              <a:buFont typeface="Arial" pitchFamily="2" charset="2"/>
              <a:buChar char="•"/>
            </a:pPr>
            <a:endParaRPr lang="pl-PL" dirty="0"/>
          </a:p>
          <a:p>
            <a:pPr>
              <a:buClr>
                <a:srgbClr val="9E3611"/>
              </a:buClr>
              <a:buFont typeface="Arial" pitchFamily="2" charset="2"/>
              <a:buChar char="•"/>
            </a:pPr>
            <a:endParaRPr lang="pl-PL" dirty="0"/>
          </a:p>
        </p:txBody>
      </p:sp>
    </p:spTree>
    <p:extLst>
      <p:ext uri="{BB962C8B-B14F-4D97-AF65-F5344CB8AC3E}">
        <p14:creationId xmlns="" xmlns:p14="http://schemas.microsoft.com/office/powerpoint/2010/main" val="17539954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BB78F8F-33E1-FDCE-A002-1DB55AD4AE96}"/>
              </a:ext>
            </a:extLst>
          </p:cNvPr>
          <p:cNvSpPr>
            <a:spLocks noGrp="1"/>
          </p:cNvSpPr>
          <p:nvPr>
            <p:ph type="title"/>
          </p:nvPr>
        </p:nvSpPr>
        <p:spPr/>
        <p:txBody>
          <a:bodyPr/>
          <a:lstStyle/>
          <a:p>
            <a:endParaRPr lang="pl-PL" dirty="0"/>
          </a:p>
        </p:txBody>
      </p:sp>
      <p:pic>
        <p:nvPicPr>
          <p:cNvPr id="2050" name="Picture 2" descr="E:\Żagańskie obozy jenieckie\stalag zdj lotnicze.tif"/>
          <p:cNvPicPr>
            <a:picLocks noGrp="1" noChangeAspect="1" noChangeArrowheads="1"/>
          </p:cNvPicPr>
          <p:nvPr>
            <p:ph idx="1"/>
          </p:nvPr>
        </p:nvPicPr>
        <p:blipFill>
          <a:blip r:embed="rId2"/>
          <a:srcRect/>
          <a:stretch>
            <a:fillRect/>
          </a:stretch>
        </p:blipFill>
        <p:spPr bwMode="auto">
          <a:xfrm>
            <a:off x="1587013" y="188582"/>
            <a:ext cx="9178753" cy="5611965"/>
          </a:xfrm>
          <a:prstGeom prst="rect">
            <a:avLst/>
          </a:prstGeom>
          <a:noFill/>
        </p:spPr>
      </p:pic>
      <p:sp>
        <p:nvSpPr>
          <p:cNvPr id="6" name="pole tekstowe 5"/>
          <p:cNvSpPr txBox="1"/>
          <p:nvPr/>
        </p:nvSpPr>
        <p:spPr>
          <a:xfrm>
            <a:off x="1682151" y="5995358"/>
            <a:ext cx="8997351" cy="276999"/>
          </a:xfrm>
          <a:prstGeom prst="rect">
            <a:avLst/>
          </a:prstGeom>
          <a:noFill/>
        </p:spPr>
        <p:txBody>
          <a:bodyPr wrap="square" rtlCol="0">
            <a:spAutoFit/>
          </a:bodyPr>
          <a:lstStyle/>
          <a:p>
            <a:pPr algn="ctr"/>
            <a:r>
              <a:rPr lang="pl-PL" sz="1200" b="1" dirty="0" smtClean="0">
                <a:latin typeface="Times New Roman" pitchFamily="18" charset="0"/>
                <a:cs typeface="Times New Roman" pitchFamily="18" charset="0"/>
              </a:rPr>
              <a:t>Zdjęcie lotnicze Stalagu Luft III, 17 IX 1944 r. US </a:t>
            </a:r>
            <a:r>
              <a:rPr lang="pl-PL" sz="1200" b="1" dirty="0" err="1" smtClean="0">
                <a:latin typeface="Times New Roman" pitchFamily="18" charset="0"/>
                <a:cs typeface="Times New Roman" pitchFamily="18" charset="0"/>
              </a:rPr>
              <a:t>Force</a:t>
            </a:r>
            <a:r>
              <a:rPr lang="pl-PL" sz="1200" b="1" dirty="0" smtClean="0">
                <a:latin typeface="Times New Roman" pitchFamily="18" charset="0"/>
                <a:cs typeface="Times New Roman" pitchFamily="18" charset="0"/>
              </a:rPr>
              <a:t>. </a:t>
            </a:r>
            <a:r>
              <a:rPr lang="pl-PL" sz="1200" b="1" i="1" dirty="0" smtClean="0">
                <a:solidFill>
                  <a:srgbClr val="FF0000"/>
                </a:solidFill>
                <a:latin typeface="Times New Roman" pitchFamily="18" charset="0"/>
                <a:cs typeface="Times New Roman" pitchFamily="18" charset="0"/>
              </a:rPr>
              <a:t>Źródło: </a:t>
            </a:r>
            <a:r>
              <a:rPr lang="pl-PL" sz="1200" b="1" dirty="0" smtClean="0">
                <a:latin typeface="Times New Roman" pitchFamily="18" charset="0"/>
                <a:cs typeface="Times New Roman" pitchFamily="18" charset="0"/>
              </a:rPr>
              <a:t>„Zeszyty Żagańskie”, nr 4/2004  </a:t>
            </a:r>
            <a:endParaRPr lang="pl-PL" sz="12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4841015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987F936F-7CB9-384B-2311-710440361F44}"/>
              </a:ext>
            </a:extLst>
          </p:cNvPr>
          <p:cNvSpPr>
            <a:spLocks noGrp="1"/>
          </p:cNvSpPr>
          <p:nvPr>
            <p:ph type="title"/>
          </p:nvPr>
        </p:nvSpPr>
        <p:spPr>
          <a:xfrm>
            <a:off x="1069848" y="484632"/>
            <a:ext cx="10058400" cy="1609344"/>
          </a:xfrm>
        </p:spPr>
        <p:txBody>
          <a:bodyPr>
            <a:normAutofit/>
          </a:bodyPr>
          <a:lstStyle/>
          <a:p>
            <a:r>
              <a:rPr lang="pl-PL" dirty="0">
                <a:latin typeface="Times New Roman"/>
                <a:cs typeface="Times New Roman"/>
              </a:rPr>
              <a:t>STALAG LUFT III</a:t>
            </a:r>
            <a:endParaRPr lang="pl-PL" dirty="0"/>
          </a:p>
        </p:txBody>
      </p:sp>
      <p:sp>
        <p:nvSpPr>
          <p:cNvPr id="3" name="Symbol zastępczy zawartości 2">
            <a:extLst>
              <a:ext uri="{FF2B5EF4-FFF2-40B4-BE49-F238E27FC236}">
                <a16:creationId xmlns="" xmlns:a16="http://schemas.microsoft.com/office/drawing/2014/main" id="{65C96960-EB03-58C9-B27C-F0ECD22A7C0B}"/>
              </a:ext>
            </a:extLst>
          </p:cNvPr>
          <p:cNvSpPr>
            <a:spLocks noGrp="1"/>
          </p:cNvSpPr>
          <p:nvPr>
            <p:ph idx="1"/>
          </p:nvPr>
        </p:nvSpPr>
        <p:spPr>
          <a:xfrm>
            <a:off x="1069848" y="2277280"/>
            <a:ext cx="10058400" cy="4398126"/>
          </a:xfrm>
        </p:spPr>
        <p:txBody>
          <a:bodyPr vert="horz" lIns="91440" tIns="45720" rIns="91440" bIns="45720" rtlCol="0" anchor="t">
            <a:normAutofit fontScale="85000" lnSpcReduction="20000"/>
          </a:bodyPr>
          <a:lstStyle/>
          <a:p>
            <a:pPr indent="0" algn="just">
              <a:lnSpc>
                <a:spcPct val="110000"/>
              </a:lnSpc>
              <a:buNone/>
            </a:pPr>
            <a:r>
              <a:rPr lang="pl-PL" b="1" dirty="0">
                <a:latin typeface="Times New Roman"/>
                <a:cs typeface="Times New Roman"/>
              </a:rPr>
              <a:t>   </a:t>
            </a:r>
            <a:r>
              <a:rPr lang="pl-PL" dirty="0">
                <a:latin typeface="Times New Roman"/>
                <a:cs typeface="Times New Roman"/>
              </a:rPr>
              <a:t>Wiosną 1942 r., na południe od miasta i na zachód od istniejącego </a:t>
            </a:r>
            <a:r>
              <a:rPr lang="pl-PL" dirty="0" smtClean="0">
                <a:latin typeface="Times New Roman"/>
                <a:cs typeface="Times New Roman"/>
              </a:rPr>
              <a:t>już wcześniej </a:t>
            </a:r>
            <a:r>
              <a:rPr lang="pl-PL" dirty="0">
                <a:latin typeface="Times New Roman"/>
                <a:cs typeface="Times New Roman"/>
              </a:rPr>
              <a:t>obozu Stalag VIII </a:t>
            </a:r>
            <a:r>
              <a:rPr lang="pl-PL" dirty="0" smtClean="0">
                <a:latin typeface="Times New Roman"/>
                <a:cs typeface="Times New Roman"/>
              </a:rPr>
              <a:t>C, </a:t>
            </a:r>
            <a:r>
              <a:rPr lang="pl-PL" dirty="0">
                <a:latin typeface="Times New Roman"/>
                <a:cs typeface="Times New Roman"/>
              </a:rPr>
              <a:t>powstał obóz </a:t>
            </a:r>
            <a:r>
              <a:rPr lang="pl-PL" dirty="0" err="1">
                <a:latin typeface="Times New Roman"/>
                <a:cs typeface="Times New Roman"/>
              </a:rPr>
              <a:t>Kriegsgefangenen</a:t>
            </a:r>
            <a:r>
              <a:rPr lang="pl-PL" dirty="0">
                <a:latin typeface="Times New Roman"/>
                <a:cs typeface="Times New Roman"/>
              </a:rPr>
              <a:t> </a:t>
            </a:r>
            <a:r>
              <a:rPr lang="pl-PL" dirty="0" err="1">
                <a:latin typeface="Times New Roman"/>
                <a:cs typeface="Times New Roman"/>
              </a:rPr>
              <a:t>Stammlager</a:t>
            </a:r>
            <a:r>
              <a:rPr lang="pl-PL" dirty="0">
                <a:latin typeface="Times New Roman"/>
                <a:cs typeface="Times New Roman"/>
              </a:rPr>
              <a:t> der Luftwaffe III Sagan </a:t>
            </a:r>
            <a:r>
              <a:rPr lang="pl-PL" dirty="0" smtClean="0">
                <a:latin typeface="Times New Roman"/>
                <a:cs typeface="Times New Roman"/>
              </a:rPr>
              <a:t>(</a:t>
            </a:r>
            <a:r>
              <a:rPr lang="pl-PL" i="1" dirty="0" smtClean="0">
                <a:latin typeface="Times New Roman"/>
                <a:cs typeface="Times New Roman"/>
              </a:rPr>
              <a:t>w </a:t>
            </a:r>
            <a:r>
              <a:rPr lang="pl-PL" i="1" dirty="0">
                <a:latin typeface="Times New Roman"/>
                <a:cs typeface="Times New Roman"/>
              </a:rPr>
              <a:t>literaturze niemieckojęzycznej trójka jest arabska, a w anglojęzycznej rzymska</a:t>
            </a:r>
            <a:r>
              <a:rPr lang="pl-PL" dirty="0">
                <a:latin typeface="Times New Roman"/>
                <a:cs typeface="Times New Roman"/>
              </a:rPr>
              <a:t>) przeznaczony dla żołnierzy – lotników, pilotów i członków załóg samolotów amerykańskich i Królewskich Sił Powietrznych Wielkiej Brytanii (Royal Air Force – RAF</a:t>
            </a:r>
            <a:r>
              <a:rPr lang="pl-PL" dirty="0" smtClean="0">
                <a:latin typeface="Times New Roman"/>
                <a:cs typeface="Times New Roman"/>
              </a:rPr>
              <a:t>), </a:t>
            </a:r>
            <a:r>
              <a:rPr lang="pl-PL" dirty="0">
                <a:latin typeface="Times New Roman"/>
                <a:cs typeface="Times New Roman"/>
              </a:rPr>
              <a:t>bez względu na stopień wojskowy.</a:t>
            </a:r>
          </a:p>
          <a:p>
            <a:pPr indent="0" algn="ctr">
              <a:lnSpc>
                <a:spcPct val="110000"/>
              </a:lnSpc>
              <a:buNone/>
            </a:pPr>
            <a:r>
              <a:rPr lang="pl-PL" dirty="0">
                <a:latin typeface="Times New Roman"/>
                <a:cs typeface="Times New Roman"/>
              </a:rPr>
              <a:t>   Znaleźli się w nim żołnierze pochodzący z wielu krajów świata, które walczyły z wojskami niemieckimi. Byli tu lotnicy z Australii i Nowej Zelandii, Republiki Południowej Afryki, USA i Kanady oraz wielu państw europejskich. Na przełomie 1944 i 1945 r</a:t>
            </a:r>
            <a:r>
              <a:rPr lang="pl-PL" dirty="0" smtClean="0">
                <a:latin typeface="Times New Roman"/>
                <a:cs typeface="Times New Roman"/>
              </a:rPr>
              <a:t>. </a:t>
            </a:r>
            <a:r>
              <a:rPr lang="pl-PL" dirty="0">
                <a:latin typeface="Times New Roman"/>
                <a:cs typeface="Times New Roman"/>
              </a:rPr>
              <a:t>przebywało w żagańskim obozie </a:t>
            </a:r>
            <a:r>
              <a:rPr lang="pl-PL" dirty="0" smtClean="0">
                <a:latin typeface="Times New Roman"/>
                <a:cs typeface="Times New Roman"/>
              </a:rPr>
              <a:t>10 949 </a:t>
            </a:r>
            <a:r>
              <a:rPr lang="pl-PL" dirty="0">
                <a:latin typeface="Times New Roman"/>
                <a:cs typeface="Times New Roman"/>
              </a:rPr>
              <a:t>jeńców, a wśród nich około 100 </a:t>
            </a:r>
            <a:r>
              <a:rPr lang="pl-PL" dirty="0" smtClean="0">
                <a:latin typeface="Times New Roman"/>
                <a:cs typeface="Times New Roman"/>
              </a:rPr>
              <a:t>lotników polskich. </a:t>
            </a:r>
            <a:r>
              <a:rPr lang="pl-PL" dirty="0">
                <a:latin typeface="Times New Roman"/>
                <a:cs typeface="Times New Roman"/>
              </a:rPr>
              <a:t>W tym okresie, obóz Stalag Luft III podzielony był na pięć sektorów przeznaczonych dla jeńców oraz sektor dla strażników niemieckich </a:t>
            </a:r>
            <a:r>
              <a:rPr lang="pl-PL" dirty="0" smtClean="0">
                <a:latin typeface="Times New Roman"/>
                <a:cs typeface="Times New Roman"/>
              </a:rPr>
              <a:t>z </a:t>
            </a:r>
            <a:r>
              <a:rPr lang="pl-PL" dirty="0">
                <a:latin typeface="Times New Roman"/>
                <a:cs typeface="Times New Roman"/>
              </a:rPr>
              <a:t>komendy obozu. Obóz podlegał dowódcy Okręgu Lotniczego gen. Rudolfowi Hoffmannowi. Przez cały okres swojego funkcjonowania obóz stale powiększano. Pierwszymi jeńcami obozu byli </a:t>
            </a:r>
            <a:r>
              <a:rPr lang="pl-PL" dirty="0" smtClean="0">
                <a:latin typeface="Times New Roman"/>
                <a:cs typeface="Times New Roman"/>
              </a:rPr>
              <a:t>lotnicy </a:t>
            </a:r>
            <a:r>
              <a:rPr lang="pl-PL" dirty="0">
                <a:latin typeface="Times New Roman"/>
                <a:cs typeface="Times New Roman"/>
              </a:rPr>
              <a:t>brytyjscy skierowani z obozu Stalag Luft I </a:t>
            </a:r>
            <a:r>
              <a:rPr lang="pl-PL" dirty="0" err="1">
                <a:latin typeface="Times New Roman"/>
                <a:cs typeface="Times New Roman"/>
              </a:rPr>
              <a:t>Barth</a:t>
            </a:r>
            <a:r>
              <a:rPr lang="pl-PL" dirty="0">
                <a:latin typeface="Times New Roman"/>
                <a:cs typeface="Times New Roman"/>
              </a:rPr>
              <a:t>, </a:t>
            </a:r>
            <a:r>
              <a:rPr lang="pl-PL" dirty="0" err="1">
                <a:latin typeface="Times New Roman"/>
                <a:cs typeface="Times New Roman"/>
              </a:rPr>
              <a:t>Dulagu</a:t>
            </a:r>
            <a:r>
              <a:rPr lang="pl-PL" dirty="0">
                <a:latin typeface="Times New Roman"/>
                <a:cs typeface="Times New Roman"/>
              </a:rPr>
              <a:t> Luft we Frankfurcie nad Menem oraz małe grupy lotników z obozów dla żołnierzy wojsk lądowych. W 1942 r., jeńcy zostali osadzeni w dwóch istniejących w tym czasie sektorach obozu (nazwy sektorów pochodzą z okresu późniejszego):</a:t>
            </a:r>
            <a:r>
              <a:rPr lang="pl-PL" dirty="0"/>
              <a:t/>
            </a:r>
            <a:br>
              <a:rPr lang="pl-PL" dirty="0"/>
            </a:br>
            <a:r>
              <a:rPr lang="pl-PL" dirty="0">
                <a:latin typeface="Times New Roman"/>
                <a:cs typeface="Times New Roman"/>
              </a:rPr>
              <a:t>– </a:t>
            </a:r>
            <a:r>
              <a:rPr lang="pl-PL" b="1" dirty="0">
                <a:latin typeface="Times New Roman"/>
                <a:cs typeface="Times New Roman"/>
              </a:rPr>
              <a:t>centralnym</a:t>
            </a:r>
            <a:r>
              <a:rPr lang="pl-PL" dirty="0">
                <a:latin typeface="Times New Roman"/>
                <a:cs typeface="Times New Roman"/>
              </a:rPr>
              <a:t>, przeznaczonym dla szeregowców i podoficerów,</a:t>
            </a:r>
            <a:r>
              <a:rPr lang="pl-PL" dirty="0"/>
              <a:t/>
            </a:r>
            <a:br>
              <a:rPr lang="pl-PL" dirty="0"/>
            </a:br>
            <a:r>
              <a:rPr lang="pl-PL" dirty="0">
                <a:latin typeface="Times New Roman"/>
                <a:cs typeface="Times New Roman"/>
              </a:rPr>
              <a:t>– </a:t>
            </a:r>
            <a:r>
              <a:rPr lang="pl-PL" b="1" dirty="0">
                <a:latin typeface="Times New Roman"/>
                <a:cs typeface="Times New Roman"/>
              </a:rPr>
              <a:t>wschodnim </a:t>
            </a:r>
            <a:r>
              <a:rPr lang="pl-PL" dirty="0">
                <a:latin typeface="Times New Roman"/>
                <a:cs typeface="Times New Roman"/>
              </a:rPr>
              <a:t>dla oficerów.</a:t>
            </a:r>
          </a:p>
          <a:p>
            <a:pPr marL="0" indent="0">
              <a:lnSpc>
                <a:spcPct val="110000"/>
              </a:lnSpc>
              <a:buNone/>
            </a:pPr>
            <a:endParaRPr lang="pl-PL" dirty="0"/>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5118572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1B7C5E8-B830-B729-8E6D-6D8D0E0D809E}"/>
              </a:ext>
            </a:extLst>
          </p:cNvPr>
          <p:cNvSpPr>
            <a:spLocks noGrp="1"/>
          </p:cNvSpPr>
          <p:nvPr>
            <p:ph type="title"/>
          </p:nvPr>
        </p:nvSpPr>
        <p:spPr>
          <a:xfrm>
            <a:off x="1069848" y="5142896"/>
            <a:ext cx="10058400" cy="1609344"/>
          </a:xfrm>
        </p:spPr>
        <p:txBody>
          <a:bodyPr/>
          <a:lstStyle/>
          <a:p>
            <a:endParaRPr lang="pl-PL"/>
          </a:p>
        </p:txBody>
      </p:sp>
      <p:sp>
        <p:nvSpPr>
          <p:cNvPr id="3" name="Symbol zastępczy zawartości 2">
            <a:extLst>
              <a:ext uri="{FF2B5EF4-FFF2-40B4-BE49-F238E27FC236}">
                <a16:creationId xmlns="" xmlns:a16="http://schemas.microsoft.com/office/drawing/2014/main" id="{2744E1C4-C3F9-6266-265B-DB75CA6D9350}"/>
              </a:ext>
            </a:extLst>
          </p:cNvPr>
          <p:cNvSpPr>
            <a:spLocks noGrp="1"/>
          </p:cNvSpPr>
          <p:nvPr>
            <p:ph idx="1"/>
          </p:nvPr>
        </p:nvSpPr>
        <p:spPr>
          <a:xfrm>
            <a:off x="1069848" y="586596"/>
            <a:ext cx="10015268" cy="5959415"/>
          </a:xfrm>
        </p:spPr>
        <p:txBody>
          <a:bodyPr vert="horz" lIns="91440" tIns="45720" rIns="91440" bIns="45720" rtlCol="0" anchor="t">
            <a:normAutofit/>
          </a:bodyPr>
          <a:lstStyle/>
          <a:p>
            <a:pPr indent="0" algn="just">
              <a:buNone/>
            </a:pPr>
            <a:r>
              <a:rPr lang="pl-PL" dirty="0">
                <a:latin typeface="Times New Roman"/>
                <a:cs typeface="Times New Roman"/>
              </a:rPr>
              <a:t>   Sama lokalizacja obozu w rejonie Żagania, z dala od granic i państw neutralnych (625 km do Szwajcarii i 275 km do wybrzeży Bałtyku</a:t>
            </a:r>
            <a:r>
              <a:rPr lang="pl-PL" dirty="0" smtClean="0">
                <a:latin typeface="Times New Roman"/>
                <a:cs typeface="Times New Roman"/>
              </a:rPr>
              <a:t>), </a:t>
            </a:r>
            <a:r>
              <a:rPr lang="pl-PL" dirty="0">
                <a:latin typeface="Times New Roman"/>
                <a:cs typeface="Times New Roman"/>
              </a:rPr>
              <a:t>powodowała, że nawet po udanej ucieczce przez druty obozu, jeniec musiał pokonywać duże odległości na terenie Niemiec. Najczęściej był łapany przez siły policyjne i porządkowe. Oddalenie od miasta i lesisty teren </a:t>
            </a:r>
            <a:r>
              <a:rPr lang="pl-PL" dirty="0" smtClean="0">
                <a:latin typeface="Times New Roman"/>
                <a:cs typeface="Times New Roman"/>
              </a:rPr>
              <a:t>powodowały </a:t>
            </a:r>
            <a:r>
              <a:rPr lang="pl-PL" dirty="0">
                <a:latin typeface="Times New Roman"/>
                <a:cs typeface="Times New Roman"/>
              </a:rPr>
              <a:t>izolację od siedzib ludzkich. Najbliższa okolica obozu była niedostępna nawet dla Niemców. Piaszczysta gleba, na której zlokalizowano </a:t>
            </a:r>
            <a:r>
              <a:rPr lang="pl-PL" dirty="0" smtClean="0">
                <a:latin typeface="Times New Roman"/>
                <a:cs typeface="Times New Roman"/>
              </a:rPr>
              <a:t>obóz, </a:t>
            </a:r>
            <a:r>
              <a:rPr lang="pl-PL" dirty="0">
                <a:latin typeface="Times New Roman"/>
                <a:cs typeface="Times New Roman"/>
              </a:rPr>
              <a:t>miała uniemożliwić kopanie tuneli. Sypki, żółty piasek był wszędzie widoczny, a kopane tunele zapadały się. Lokalizacja oraz cała budowa obozu i urządzeń były wynikiem ponad dwuletnich doświadczeń władz obozowych z jeńcami. Doświadczenia dotyczyły przede wszystkim ucieczek i licznie podejmowanych prób.</a:t>
            </a:r>
            <a:endParaRPr lang="pl-PL" dirty="0"/>
          </a:p>
          <a:p>
            <a:pPr indent="0" algn="ctr">
              <a:buNone/>
            </a:pPr>
            <a:r>
              <a:rPr lang="pl-PL" dirty="0">
                <a:latin typeface="Times New Roman"/>
                <a:cs typeface="Times New Roman"/>
              </a:rPr>
              <a:t>   Zabezpieczenie obozu stanowiło również </a:t>
            </a:r>
            <a:r>
              <a:rPr lang="pl-PL" dirty="0" smtClean="0">
                <a:latin typeface="Times New Roman"/>
                <a:cs typeface="Times New Roman"/>
              </a:rPr>
              <a:t>podwójne, </a:t>
            </a:r>
            <a:r>
              <a:rPr lang="pl-PL" dirty="0">
                <a:latin typeface="Times New Roman"/>
                <a:cs typeface="Times New Roman"/>
              </a:rPr>
              <a:t>wysokie na 2,5 </a:t>
            </a:r>
            <a:r>
              <a:rPr lang="pl-PL" dirty="0" smtClean="0">
                <a:latin typeface="Times New Roman"/>
                <a:cs typeface="Times New Roman"/>
              </a:rPr>
              <a:t>m, </a:t>
            </a:r>
            <a:r>
              <a:rPr lang="pl-PL" dirty="0">
                <a:latin typeface="Times New Roman"/>
                <a:cs typeface="Times New Roman"/>
              </a:rPr>
              <a:t>ogrodzenie z drutu kolczastego. Na terenie obozu, w odległości około 10 m od ogrodzenia i na wysokości 45 </a:t>
            </a:r>
            <a:r>
              <a:rPr lang="pl-PL" dirty="0" smtClean="0">
                <a:latin typeface="Times New Roman"/>
                <a:cs typeface="Times New Roman"/>
              </a:rPr>
              <a:t>cm, </a:t>
            </a:r>
            <a:r>
              <a:rPr lang="pl-PL" dirty="0">
                <a:latin typeface="Times New Roman"/>
                <a:cs typeface="Times New Roman"/>
              </a:rPr>
              <a:t>rozciągnięty był drut, którego jeńcy nie mogli </a:t>
            </a:r>
            <a:r>
              <a:rPr lang="pl-PL" dirty="0" smtClean="0">
                <a:latin typeface="Times New Roman"/>
                <a:cs typeface="Times New Roman"/>
              </a:rPr>
              <a:t>przekraczać. </a:t>
            </a:r>
            <a:r>
              <a:rPr lang="pl-PL" dirty="0">
                <a:latin typeface="Times New Roman"/>
                <a:cs typeface="Times New Roman"/>
              </a:rPr>
              <a:t>Wzdłuż </a:t>
            </a:r>
            <a:r>
              <a:rPr lang="pl-PL" dirty="0" smtClean="0">
                <a:latin typeface="Times New Roman"/>
                <a:cs typeface="Times New Roman"/>
              </a:rPr>
              <a:t>ogrodzenia, </a:t>
            </a:r>
            <a:r>
              <a:rPr lang="pl-PL" dirty="0">
                <a:latin typeface="Times New Roman"/>
                <a:cs typeface="Times New Roman"/>
              </a:rPr>
              <a:t>co 100 </a:t>
            </a:r>
            <a:r>
              <a:rPr lang="pl-PL" dirty="0" smtClean="0">
                <a:latin typeface="Times New Roman"/>
                <a:cs typeface="Times New Roman"/>
              </a:rPr>
              <a:t>m, </a:t>
            </a:r>
            <a:r>
              <a:rPr lang="pl-PL" dirty="0">
                <a:latin typeface="Times New Roman"/>
                <a:cs typeface="Times New Roman"/>
              </a:rPr>
              <a:t>ustawione były wieże strażnicze z elektrycznymi reflektorami i karabinami maszynowymi. Na wieży zawsze był wartownik, który strzelał do jeńca w przypadku naruszenia zakazanych stref. Teren wokół obozu został oczyszczony, wycięto drzewa i krzewy, tworząc dogodne warunki do obserwacji i ostrzału. Nasilone bombardowanie lotnicze Rzeszy i skuteczna niemiecka obrona przeciwlotnicza spowodowały, że wzrastała liczba jeńców – lotników alianckich zastrzelonych podczas akcji. Zmuszało to władze niemieckie do rozbudowy istniejących i budowy nowych obozów. Pod koniec marca 1943 r., na zachód od koszar niemieckich </a:t>
            </a:r>
            <a:r>
              <a:rPr lang="pl-PL" dirty="0" smtClean="0">
                <a:latin typeface="Times New Roman"/>
                <a:cs typeface="Times New Roman"/>
              </a:rPr>
              <a:t>powstał </a:t>
            </a:r>
            <a:r>
              <a:rPr lang="pl-PL" dirty="0">
                <a:latin typeface="Times New Roman"/>
                <a:cs typeface="Times New Roman"/>
              </a:rPr>
              <a:t>sektor nazwany północnym.</a:t>
            </a:r>
          </a:p>
          <a:p>
            <a:pPr marL="0" indent="0">
              <a:buNone/>
            </a:pPr>
            <a:endParaRPr lang="pl-PL" dirty="0"/>
          </a:p>
        </p:txBody>
      </p:sp>
    </p:spTree>
    <p:extLst>
      <p:ext uri="{BB962C8B-B14F-4D97-AF65-F5344CB8AC3E}">
        <p14:creationId xmlns="" xmlns:p14="http://schemas.microsoft.com/office/powerpoint/2010/main" val="18232355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1781521-08E2-3BC4-0040-BE5BCC070C80}"/>
              </a:ext>
            </a:extLst>
          </p:cNvPr>
          <p:cNvSpPr>
            <a:spLocks noGrp="1"/>
          </p:cNvSpPr>
          <p:nvPr>
            <p:ph type="title"/>
          </p:nvPr>
        </p:nvSpPr>
        <p:spPr>
          <a:xfrm>
            <a:off x="1069848" y="4999123"/>
            <a:ext cx="10058400" cy="1609344"/>
          </a:xfrm>
        </p:spPr>
        <p:txBody>
          <a:bodyPr/>
          <a:lstStyle/>
          <a:p>
            <a:endParaRPr lang="pl-PL"/>
          </a:p>
        </p:txBody>
      </p:sp>
      <p:sp>
        <p:nvSpPr>
          <p:cNvPr id="3" name="Symbol zastępczy zawartości 2">
            <a:extLst>
              <a:ext uri="{FF2B5EF4-FFF2-40B4-BE49-F238E27FC236}">
                <a16:creationId xmlns="" xmlns:a16="http://schemas.microsoft.com/office/drawing/2014/main" id="{CB9E01F2-1728-D27E-FAC3-C72F23C568E7}"/>
              </a:ext>
            </a:extLst>
          </p:cNvPr>
          <p:cNvSpPr>
            <a:spLocks noGrp="1"/>
          </p:cNvSpPr>
          <p:nvPr>
            <p:ph idx="1"/>
          </p:nvPr>
        </p:nvSpPr>
        <p:spPr>
          <a:xfrm>
            <a:off x="396831" y="266729"/>
            <a:ext cx="6254151" cy="6039180"/>
          </a:xfrm>
        </p:spPr>
        <p:txBody>
          <a:bodyPr vert="horz" lIns="91440" tIns="45720" rIns="91440" bIns="45720" rtlCol="0" anchor="t">
            <a:normAutofit fontScale="92500" lnSpcReduction="10000"/>
          </a:bodyPr>
          <a:lstStyle/>
          <a:p>
            <a:pPr>
              <a:buNone/>
            </a:pPr>
            <a:endParaRPr lang="pl-PL" dirty="0"/>
          </a:p>
          <a:p>
            <a:pPr algn="ctr">
              <a:buNone/>
            </a:pPr>
            <a:r>
              <a:rPr lang="pl-PL" dirty="0">
                <a:latin typeface="Times New Roman"/>
                <a:cs typeface="Times New Roman"/>
              </a:rPr>
              <a:t>    </a:t>
            </a:r>
            <a:r>
              <a:rPr lang="pl-PL" sz="2200" dirty="0">
                <a:latin typeface="Times New Roman"/>
                <a:cs typeface="Times New Roman"/>
              </a:rPr>
              <a:t> Nowo powstały</a:t>
            </a:r>
            <a:r>
              <a:rPr lang="pl-PL" sz="2200" b="1" dirty="0">
                <a:latin typeface="Times New Roman"/>
                <a:cs typeface="Times New Roman"/>
              </a:rPr>
              <a:t> sektor północny</a:t>
            </a:r>
            <a:r>
              <a:rPr lang="pl-PL" sz="2200" dirty="0">
                <a:latin typeface="Times New Roman"/>
                <a:cs typeface="Times New Roman"/>
              </a:rPr>
              <a:t> był znacznie większy od poprzednich. Składał się z 15 baraków mieszkalnych. Wczesną wiosną 1944 r., zbudowano jeszcze sektory: </a:t>
            </a:r>
            <a:r>
              <a:rPr lang="pl-PL" sz="2200" b="1" dirty="0">
                <a:latin typeface="Times New Roman"/>
                <a:cs typeface="Times New Roman"/>
              </a:rPr>
              <a:t>południowy i zachodni</a:t>
            </a:r>
            <a:r>
              <a:rPr lang="pl-PL" sz="2200" dirty="0">
                <a:latin typeface="Times New Roman"/>
                <a:cs typeface="Times New Roman"/>
              </a:rPr>
              <a:t> obozu. Były one zbliżone wielkością do części północnej i mogły pomieścić od 2 do 3 </a:t>
            </a:r>
            <a:r>
              <a:rPr lang="pl-PL" sz="2200" dirty="0" smtClean="0">
                <a:latin typeface="Times New Roman"/>
                <a:cs typeface="Times New Roman"/>
              </a:rPr>
              <a:t>tys. </a:t>
            </a:r>
            <a:r>
              <a:rPr lang="pl-PL" sz="2200" dirty="0">
                <a:latin typeface="Times New Roman"/>
                <a:cs typeface="Times New Roman"/>
              </a:rPr>
              <a:t>jeńców. Sektory były samodzielne i samowystarczalne. Miały swoje kuchnie, magazyny żywnościowe i urządzenia socjalne. W każdym sektorze znajdował się duży basen przeciwpożarowy. Baseny </a:t>
            </a:r>
            <a:r>
              <a:rPr lang="pl-PL" sz="2200" dirty="0" smtClean="0">
                <a:latin typeface="Times New Roman"/>
                <a:cs typeface="Times New Roman"/>
              </a:rPr>
              <a:t>te, </a:t>
            </a:r>
            <a:r>
              <a:rPr lang="pl-PL" sz="2200" dirty="0">
                <a:latin typeface="Times New Roman"/>
                <a:cs typeface="Times New Roman"/>
              </a:rPr>
              <a:t>jako jedne z niewielu </a:t>
            </a:r>
            <a:r>
              <a:rPr lang="pl-PL" sz="2200" dirty="0" smtClean="0">
                <a:latin typeface="Times New Roman"/>
                <a:cs typeface="Times New Roman"/>
              </a:rPr>
              <a:t>obiektów, </a:t>
            </a:r>
            <a:r>
              <a:rPr lang="pl-PL" sz="2200" dirty="0">
                <a:latin typeface="Times New Roman"/>
                <a:cs typeface="Times New Roman"/>
              </a:rPr>
              <a:t>przetrwały do </a:t>
            </a:r>
            <a:r>
              <a:rPr lang="pl-PL" sz="2200" dirty="0" smtClean="0">
                <a:latin typeface="Times New Roman"/>
                <a:cs typeface="Times New Roman"/>
              </a:rPr>
              <a:t>dzisiaj. </a:t>
            </a:r>
            <a:r>
              <a:rPr lang="pl-PL" sz="2200" dirty="0">
                <a:latin typeface="Times New Roman"/>
                <a:cs typeface="Times New Roman"/>
              </a:rPr>
              <a:t>W </a:t>
            </a:r>
            <a:r>
              <a:rPr lang="pl-PL" sz="2200" dirty="0" smtClean="0">
                <a:latin typeface="Times New Roman"/>
                <a:cs typeface="Times New Roman"/>
              </a:rPr>
              <a:t>specjalnych, </a:t>
            </a:r>
            <a:r>
              <a:rPr lang="pl-PL" sz="2200" dirty="0">
                <a:latin typeface="Times New Roman"/>
                <a:cs typeface="Times New Roman"/>
              </a:rPr>
              <a:t>większych barakach urządzono kaplice i teatry, w których działały grupy teatralne, zespoły muzyczne i chóry. Wydzielone były duże przestrzenie na place sportowe. Sektory miały swoje zaplecza </a:t>
            </a:r>
            <a:r>
              <a:rPr lang="pl-PL" sz="2200" dirty="0" smtClean="0">
                <a:latin typeface="Times New Roman"/>
                <a:cs typeface="Times New Roman"/>
              </a:rPr>
              <a:t>socjalne, do </a:t>
            </a:r>
            <a:r>
              <a:rPr lang="pl-PL" sz="2200" dirty="0">
                <a:latin typeface="Times New Roman"/>
                <a:cs typeface="Times New Roman"/>
              </a:rPr>
              <a:t>których jeńcy nie mieli powszechnego dostępu. Mogli tam przebywać tylko w obecności niemieckiego strażnika. Na tych dodatkowo ogrodzonych terenach mieściły się: izba chorych, </a:t>
            </a:r>
            <a:r>
              <a:rPr lang="pl-PL" sz="2200" dirty="0" smtClean="0">
                <a:latin typeface="Times New Roman"/>
                <a:cs typeface="Times New Roman"/>
              </a:rPr>
              <a:t>areszt, </a:t>
            </a:r>
            <a:r>
              <a:rPr lang="pl-PL" sz="2200" dirty="0">
                <a:latin typeface="Times New Roman"/>
                <a:cs typeface="Times New Roman"/>
              </a:rPr>
              <a:t>magazyn paczek z darami przysyłanymi do obozu, skład opału i różnych materiałów budowlanych, pomieszczenia cenzorów oraz wartownia dla pełniących w danym dniu służbę Niemców.</a:t>
            </a:r>
          </a:p>
          <a:p>
            <a:pPr marL="0" indent="0">
              <a:buNone/>
            </a:pPr>
            <a:endParaRPr lang="pl-PL" dirty="0"/>
          </a:p>
        </p:txBody>
      </p:sp>
      <p:pic>
        <p:nvPicPr>
          <p:cNvPr id="1026" name="Picture 2" descr="E:\Zeszyty Żagańskie\nr 4\Stalag Luft III Sagan\Stalag III secret story mapa.tif"/>
          <p:cNvPicPr>
            <a:picLocks noChangeAspect="1" noChangeArrowheads="1"/>
          </p:cNvPicPr>
          <p:nvPr/>
        </p:nvPicPr>
        <p:blipFill>
          <a:blip r:embed="rId2"/>
          <a:srcRect/>
          <a:stretch>
            <a:fillRect/>
          </a:stretch>
        </p:blipFill>
        <p:spPr bwMode="auto">
          <a:xfrm>
            <a:off x="6695255" y="975743"/>
            <a:ext cx="5496745" cy="3087298"/>
          </a:xfrm>
          <a:prstGeom prst="rect">
            <a:avLst/>
          </a:prstGeom>
          <a:noFill/>
        </p:spPr>
      </p:pic>
      <p:sp>
        <p:nvSpPr>
          <p:cNvPr id="5" name="pole tekstowe 4"/>
          <p:cNvSpPr txBox="1"/>
          <p:nvPr/>
        </p:nvSpPr>
        <p:spPr>
          <a:xfrm>
            <a:off x="7151288" y="4157940"/>
            <a:ext cx="4572000" cy="276999"/>
          </a:xfrm>
          <a:prstGeom prst="rect">
            <a:avLst/>
          </a:prstGeom>
          <a:noFill/>
        </p:spPr>
        <p:txBody>
          <a:bodyPr wrap="square" rtlCol="0">
            <a:spAutoFit/>
          </a:bodyPr>
          <a:lstStyle/>
          <a:p>
            <a:r>
              <a:rPr lang="pl-PL" sz="1200" b="1" i="1" dirty="0" smtClean="0">
                <a:solidFill>
                  <a:srgbClr val="FF0000"/>
                </a:solidFill>
                <a:latin typeface="Times New Roman" pitchFamily="18" charset="0"/>
                <a:cs typeface="Times New Roman" pitchFamily="18" charset="0"/>
              </a:rPr>
              <a:t>Mapa z: </a:t>
            </a:r>
            <a:r>
              <a:rPr lang="pl-PL" sz="1200" b="1" dirty="0" smtClean="0">
                <a:latin typeface="Times New Roman" pitchFamily="18" charset="0"/>
                <a:cs typeface="Times New Roman" pitchFamily="18" charset="0"/>
              </a:rPr>
              <a:t>„Stalag Luft III – </a:t>
            </a:r>
            <a:r>
              <a:rPr lang="pl-PL" sz="1200" b="1" dirty="0" err="1" smtClean="0">
                <a:latin typeface="Times New Roman" pitchFamily="18" charset="0"/>
                <a:cs typeface="Times New Roman" pitchFamily="18" charset="0"/>
              </a:rPr>
              <a:t>The</a:t>
            </a:r>
            <a:r>
              <a:rPr lang="pl-PL" sz="1200" b="1" dirty="0" smtClean="0">
                <a:latin typeface="Times New Roman" pitchFamily="18" charset="0"/>
                <a:cs typeface="Times New Roman" pitchFamily="18" charset="0"/>
              </a:rPr>
              <a:t> </a:t>
            </a:r>
            <a:r>
              <a:rPr lang="pl-PL" sz="1200" b="1" dirty="0" err="1" smtClean="0">
                <a:latin typeface="Times New Roman" pitchFamily="18" charset="0"/>
                <a:cs typeface="Times New Roman" pitchFamily="18" charset="0"/>
              </a:rPr>
              <a:t>secret</a:t>
            </a:r>
            <a:r>
              <a:rPr lang="pl-PL" sz="1200" b="1" dirty="0" smtClean="0">
                <a:latin typeface="Times New Roman" pitchFamily="18" charset="0"/>
                <a:cs typeface="Times New Roman" pitchFamily="18" charset="0"/>
              </a:rPr>
              <a:t> story” </a:t>
            </a:r>
            <a:r>
              <a:rPr lang="pl-PL" sz="1200" b="1" dirty="0" err="1" smtClean="0">
                <a:latin typeface="Times New Roman" pitchFamily="18" charset="0"/>
                <a:cs typeface="Times New Roman" pitchFamily="18" charset="0"/>
              </a:rPr>
              <a:t>Arthur`a</a:t>
            </a:r>
            <a:r>
              <a:rPr lang="pl-PL" sz="1200" b="1" dirty="0" smtClean="0">
                <a:latin typeface="Times New Roman" pitchFamily="18" charset="0"/>
                <a:cs typeface="Times New Roman" pitchFamily="18" charset="0"/>
              </a:rPr>
              <a:t> A. </a:t>
            </a:r>
            <a:r>
              <a:rPr lang="pl-PL" sz="1200" b="1" dirty="0" err="1" smtClean="0">
                <a:latin typeface="Times New Roman" pitchFamily="18" charset="0"/>
                <a:cs typeface="Times New Roman" pitchFamily="18" charset="0"/>
              </a:rPr>
              <a:t>Durand`a</a:t>
            </a:r>
            <a:r>
              <a:rPr lang="pl-PL" sz="1200" b="1" dirty="0" smtClean="0">
                <a:latin typeface="Times New Roman" pitchFamily="18" charset="0"/>
                <a:cs typeface="Times New Roman" pitchFamily="18" charset="0"/>
              </a:rPr>
              <a:t> </a:t>
            </a:r>
            <a:endParaRPr lang="pl-PL" sz="12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5238118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6F3A069-2159-2D0C-F05C-0AD33081EB38}"/>
              </a:ext>
            </a:extLst>
          </p:cNvPr>
          <p:cNvSpPr>
            <a:spLocks noGrp="1"/>
          </p:cNvSpPr>
          <p:nvPr>
            <p:ph type="title"/>
          </p:nvPr>
        </p:nvSpPr>
        <p:spPr/>
        <p:txBody>
          <a:bodyPr/>
          <a:lstStyle/>
          <a:p>
            <a:endParaRPr lang="pl-PL"/>
          </a:p>
        </p:txBody>
      </p:sp>
      <p:sp>
        <p:nvSpPr>
          <p:cNvPr id="5" name="pole tekstowe 4"/>
          <p:cNvSpPr txBox="1"/>
          <p:nvPr/>
        </p:nvSpPr>
        <p:spPr>
          <a:xfrm>
            <a:off x="2432649" y="5762445"/>
            <a:ext cx="6961517" cy="276999"/>
          </a:xfrm>
          <a:prstGeom prst="rect">
            <a:avLst/>
          </a:prstGeom>
          <a:noFill/>
        </p:spPr>
        <p:txBody>
          <a:bodyPr wrap="square" rtlCol="0">
            <a:spAutoFit/>
          </a:bodyPr>
          <a:lstStyle/>
          <a:p>
            <a:pPr algn="ctr"/>
            <a:r>
              <a:rPr lang="pl-PL" sz="1200" b="1" dirty="0" smtClean="0">
                <a:latin typeface="Times New Roman" pitchFamily="18" charset="0"/>
                <a:cs typeface="Times New Roman" pitchFamily="18" charset="0"/>
              </a:rPr>
              <a:t>Makieta obozu w Muzeum Obozów Jenieckich w Żaganiu.</a:t>
            </a:r>
            <a:endParaRPr lang="pl-PL" sz="1200" b="1" dirty="0">
              <a:latin typeface="Times New Roman" pitchFamily="18" charset="0"/>
              <a:cs typeface="Times New Roman" pitchFamily="18" charset="0"/>
            </a:endParaRPr>
          </a:p>
        </p:txBody>
      </p:sp>
      <p:pic>
        <p:nvPicPr>
          <p:cNvPr id="5122" name="Picture 2" descr="E:\Żagańskie obozy jenieckie\6 MMAJW\makieta1.jpg"/>
          <p:cNvPicPr>
            <a:picLocks noGrp="1" noChangeAspect="1" noChangeArrowheads="1"/>
          </p:cNvPicPr>
          <p:nvPr>
            <p:ph idx="1"/>
          </p:nvPr>
        </p:nvPicPr>
        <p:blipFill>
          <a:blip r:embed="rId2"/>
          <a:srcRect/>
          <a:stretch>
            <a:fillRect/>
          </a:stretch>
        </p:blipFill>
        <p:spPr bwMode="auto">
          <a:xfrm>
            <a:off x="415613" y="1167705"/>
            <a:ext cx="5193225" cy="3491996"/>
          </a:xfrm>
          <a:prstGeom prst="rect">
            <a:avLst/>
          </a:prstGeom>
          <a:noFill/>
        </p:spPr>
      </p:pic>
      <p:pic>
        <p:nvPicPr>
          <p:cNvPr id="5123" name="Picture 3" descr="E:\Żagańskie obozy jenieckie\2.jpg"/>
          <p:cNvPicPr>
            <a:picLocks noChangeAspect="1" noChangeArrowheads="1"/>
          </p:cNvPicPr>
          <p:nvPr/>
        </p:nvPicPr>
        <p:blipFill>
          <a:blip r:embed="rId3"/>
          <a:srcRect/>
          <a:stretch>
            <a:fillRect/>
          </a:stretch>
        </p:blipFill>
        <p:spPr bwMode="auto">
          <a:xfrm>
            <a:off x="6145513" y="2133571"/>
            <a:ext cx="5195995" cy="3318323"/>
          </a:xfrm>
          <a:prstGeom prst="rect">
            <a:avLst/>
          </a:prstGeom>
          <a:noFill/>
        </p:spPr>
      </p:pic>
    </p:spTree>
    <p:extLst>
      <p:ext uri="{BB962C8B-B14F-4D97-AF65-F5344CB8AC3E}">
        <p14:creationId xmlns="" xmlns:p14="http://schemas.microsoft.com/office/powerpoint/2010/main" val="1984342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 xmlns:a16="http://schemas.microsoft.com/office/drawing/2014/main" id="{24C8CEEA-F0D0-38CE-E6E3-DCC446070634}"/>
              </a:ext>
            </a:extLst>
          </p:cNvPr>
          <p:cNvSpPr>
            <a:spLocks noGrp="1"/>
          </p:cNvSpPr>
          <p:nvPr>
            <p:ph type="title"/>
          </p:nvPr>
        </p:nvSpPr>
        <p:spPr>
          <a:xfrm>
            <a:off x="1069848" y="484632"/>
            <a:ext cx="10058400" cy="1609344"/>
          </a:xfrm>
        </p:spPr>
        <p:txBody>
          <a:bodyPr>
            <a:normAutofit/>
          </a:bodyPr>
          <a:lstStyle/>
          <a:p>
            <a:r>
              <a:rPr lang="pl-PL" dirty="0">
                <a:latin typeface="Times New Roman"/>
                <a:cs typeface="Times New Roman"/>
              </a:rPr>
              <a:t>BARAKI MIESZKALNE STALAGU LUFT III </a:t>
            </a:r>
            <a:endParaRPr lang="pl-PL" dirty="0"/>
          </a:p>
        </p:txBody>
      </p:sp>
      <p:sp>
        <p:nvSpPr>
          <p:cNvPr id="3" name="Symbol zastępczy zawartości 2">
            <a:extLst>
              <a:ext uri="{FF2B5EF4-FFF2-40B4-BE49-F238E27FC236}">
                <a16:creationId xmlns="" xmlns:a16="http://schemas.microsoft.com/office/drawing/2014/main" id="{0094C510-CD3E-DC9C-B538-B12150EB8F96}"/>
              </a:ext>
            </a:extLst>
          </p:cNvPr>
          <p:cNvSpPr>
            <a:spLocks noGrp="1"/>
          </p:cNvSpPr>
          <p:nvPr>
            <p:ph idx="1"/>
          </p:nvPr>
        </p:nvSpPr>
        <p:spPr>
          <a:xfrm>
            <a:off x="983584" y="2104752"/>
            <a:ext cx="10058400" cy="4673266"/>
          </a:xfrm>
        </p:spPr>
        <p:txBody>
          <a:bodyPr vert="horz" lIns="91440" tIns="45720" rIns="91440" bIns="45720" rtlCol="0" anchor="t">
            <a:noAutofit/>
          </a:bodyPr>
          <a:lstStyle/>
          <a:p>
            <a:pPr indent="0" algn="ctr">
              <a:lnSpc>
                <a:spcPct val="110000"/>
              </a:lnSpc>
              <a:buNone/>
            </a:pPr>
            <a:r>
              <a:rPr lang="pl-PL" sz="1600" dirty="0">
                <a:latin typeface="Times New Roman"/>
                <a:cs typeface="Times New Roman"/>
              </a:rPr>
              <a:t>   Drewniane baraki mieszkalne w obozie były parterowe. Miały 60 m długości i </a:t>
            </a:r>
            <a:r>
              <a:rPr lang="pl-PL" sz="1600" dirty="0" smtClean="0">
                <a:latin typeface="Times New Roman"/>
                <a:cs typeface="Times New Roman"/>
              </a:rPr>
              <a:t>10 m </a:t>
            </a:r>
            <a:r>
              <a:rPr lang="pl-PL" sz="1600" dirty="0">
                <a:latin typeface="Times New Roman"/>
                <a:cs typeface="Times New Roman"/>
              </a:rPr>
              <a:t>szerokości. Umieszczone były na specjalnych filarach, a </a:t>
            </a:r>
            <a:r>
              <a:rPr lang="pl-PL" sz="1600" dirty="0" smtClean="0">
                <a:latin typeface="Times New Roman"/>
                <a:cs typeface="Times New Roman"/>
              </a:rPr>
              <a:t>między </a:t>
            </a:r>
            <a:r>
              <a:rPr lang="pl-PL" sz="1600" dirty="0">
                <a:latin typeface="Times New Roman"/>
                <a:cs typeface="Times New Roman"/>
              </a:rPr>
              <a:t>podłogą i ziemią była pusta </a:t>
            </a:r>
            <a:r>
              <a:rPr lang="pl-PL" sz="1600" dirty="0" smtClean="0">
                <a:latin typeface="Times New Roman"/>
                <a:cs typeface="Times New Roman"/>
              </a:rPr>
              <a:t>przestrzeń, </a:t>
            </a:r>
            <a:r>
              <a:rPr lang="pl-PL" sz="1600" dirty="0">
                <a:latin typeface="Times New Roman"/>
                <a:cs typeface="Times New Roman"/>
              </a:rPr>
              <a:t>którą wartownicy mogli skutecznie obserwować. Tylko podstawy pieców i kominy były nad tymi filarami, przez całą długość baraku przebiegał korytarz. Po jego obydwu stronach znajdowały się izby mieszkalne o wymiarach 4 x 4,5 m po 9 z każdej strony.</a:t>
            </a:r>
            <a:endParaRPr lang="pl-PL" sz="1600" dirty="0"/>
          </a:p>
          <a:p>
            <a:pPr indent="0" algn="ctr">
              <a:lnSpc>
                <a:spcPct val="110000"/>
              </a:lnSpc>
              <a:buNone/>
            </a:pPr>
            <a:r>
              <a:rPr lang="pl-PL" sz="1600" dirty="0">
                <a:latin typeface="Times New Roman"/>
                <a:cs typeface="Times New Roman"/>
              </a:rPr>
              <a:t>   Z zasady w każdym pomieszczeniu mieszkało ośmiu jeńców. W jednym końcu baraku znajdowały się dwie, mniejsze dwuosobowe izby, przeznaczone dla starszego baraku oraz </a:t>
            </a:r>
            <a:r>
              <a:rPr lang="pl-PL" sz="1600" dirty="0" smtClean="0">
                <a:latin typeface="Times New Roman"/>
                <a:cs typeface="Times New Roman"/>
              </a:rPr>
              <a:t>najwyższych </a:t>
            </a:r>
            <a:r>
              <a:rPr lang="pl-PL" sz="1600" dirty="0">
                <a:latin typeface="Times New Roman"/>
                <a:cs typeface="Times New Roman"/>
              </a:rPr>
              <a:t>stopniem oficerów. Po drugiej stronie była umywalnia i toaleta, otwierane tylko na noc. W baraku była </a:t>
            </a:r>
            <a:r>
              <a:rPr lang="pl-PL" sz="1600" dirty="0" smtClean="0">
                <a:latin typeface="Times New Roman"/>
                <a:cs typeface="Times New Roman"/>
              </a:rPr>
              <a:t>mała </a:t>
            </a:r>
            <a:r>
              <a:rPr lang="pl-PL" sz="1600" dirty="0">
                <a:latin typeface="Times New Roman"/>
                <a:cs typeface="Times New Roman"/>
              </a:rPr>
              <a:t>kuchnia.</a:t>
            </a:r>
          </a:p>
          <a:p>
            <a:pPr indent="0" algn="just">
              <a:lnSpc>
                <a:spcPct val="110000"/>
              </a:lnSpc>
              <a:buNone/>
            </a:pPr>
            <a:r>
              <a:rPr lang="pl-PL" sz="1600" dirty="0">
                <a:latin typeface="Times New Roman"/>
                <a:cs typeface="Times New Roman"/>
              </a:rPr>
              <a:t>   Umeblowanie izby mieszkalnej było bardzo skromne i wykonane z surowego drewna. </a:t>
            </a:r>
            <a:r>
              <a:rPr lang="pl-PL" sz="1600" dirty="0" smtClean="0">
                <a:latin typeface="Times New Roman"/>
                <a:cs typeface="Times New Roman"/>
              </a:rPr>
              <a:t>Meble</a:t>
            </a:r>
            <a:r>
              <a:rPr lang="pl-PL" sz="1600" dirty="0">
                <a:latin typeface="Times New Roman"/>
                <a:cs typeface="Times New Roman"/>
              </a:rPr>
              <a:t>, stół, taborety, szafki i prycze zajmowały niemal całą powierzchnię pomieszczenia. Prycze do spania, najczęściej dwu, a czasem nawet trzy poziomowe, zbite były z desek, a materace i poduszki wypchane były słomą lub wiórami. W każdym pomieszczeniu mieszkalnym znajdował się żelazny piec, stojący na murowanej podstawie.</a:t>
            </a:r>
          </a:p>
          <a:p>
            <a:pPr indent="0" algn="ctr">
              <a:lnSpc>
                <a:spcPct val="110000"/>
              </a:lnSpc>
              <a:buNone/>
            </a:pPr>
            <a:r>
              <a:rPr lang="pl-PL" sz="1600" dirty="0">
                <a:latin typeface="Times New Roman"/>
                <a:cs typeface="Times New Roman"/>
              </a:rPr>
              <a:t>   Piece używane w obozie Stalag Luft III wyprodukowane były w Holandii. Były to piece żeliwne o wymiarach 85x35x30 cm, w środku miały ściany wyłożone płytkami szamotowymi. W ścianie </a:t>
            </a:r>
            <a:r>
              <a:rPr lang="pl-PL" sz="1600" dirty="0" smtClean="0">
                <a:latin typeface="Times New Roman"/>
                <a:cs typeface="Times New Roman"/>
              </a:rPr>
              <a:t>czołowej, </a:t>
            </a:r>
            <a:r>
              <a:rPr lang="pl-PL" sz="1600" dirty="0">
                <a:latin typeface="Times New Roman"/>
                <a:cs typeface="Times New Roman"/>
              </a:rPr>
              <a:t>w górnej części znajdowały się drzwi do wkładania opału, w dolnej do usuwania popiołu. Z góry przykryte były różnej średnicy fajerkami, które można było wyjmować.</a:t>
            </a:r>
          </a:p>
          <a:p>
            <a:pPr marL="0" indent="0">
              <a:buNone/>
            </a:pPr>
            <a:endParaRPr lang="pl-PL" dirty="0"/>
          </a:p>
        </p:txBody>
      </p:sp>
      <p:sp>
        <p:nvSpPr>
          <p:cNvPr id="16" name="Oval 15">
            <a:extLst>
              <a:ext uri="{FF2B5EF4-FFF2-40B4-BE49-F238E27FC236}">
                <a16:creationId xmlns=""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11319186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9C8D586-1ECD-4981-BED2-97336112C0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A9875683-A94D-8A0C-80E1-E12E6DA5F6FF}"/>
              </a:ext>
            </a:extLst>
          </p:cNvPr>
          <p:cNvSpPr>
            <a:spLocks noGrp="1"/>
          </p:cNvSpPr>
          <p:nvPr>
            <p:ph type="title"/>
          </p:nvPr>
        </p:nvSpPr>
        <p:spPr>
          <a:xfrm>
            <a:off x="6400800" y="484632"/>
            <a:ext cx="5299586" cy="1609344"/>
          </a:xfrm>
          <a:ln>
            <a:noFill/>
          </a:ln>
        </p:spPr>
        <p:txBody>
          <a:bodyPr>
            <a:normAutofit/>
          </a:bodyPr>
          <a:lstStyle/>
          <a:p>
            <a:endParaRPr lang="pl-PL" sz="4000"/>
          </a:p>
        </p:txBody>
      </p:sp>
      <p:pic>
        <p:nvPicPr>
          <p:cNvPr id="4" name="Obraz 4" descr="Obraz zawierający podłoże, wewnątrz, sufit, ściana&#10;&#10;Opis wygenerowany automatycznie">
            <a:extLst>
              <a:ext uri="{FF2B5EF4-FFF2-40B4-BE49-F238E27FC236}">
                <a16:creationId xmlns="" xmlns:a16="http://schemas.microsoft.com/office/drawing/2014/main" id="{6748CF2F-BB0F-7742-F3B1-A562B8E538A8}"/>
              </a:ext>
            </a:extLst>
          </p:cNvPr>
          <p:cNvPicPr>
            <a:picLocks noChangeAspect="1"/>
          </p:cNvPicPr>
          <p:nvPr/>
        </p:nvPicPr>
        <p:blipFill rotWithShape="1">
          <a:blip r:embed="rId3"/>
          <a:srcRect l="4266" r="7276"/>
          <a:stretch/>
        </p:blipFill>
        <p:spPr>
          <a:xfrm>
            <a:off x="6024114" y="10"/>
            <a:ext cx="5347634" cy="3536820"/>
          </a:xfrm>
          <a:prstGeom prst="rect">
            <a:avLst/>
          </a:prstGeom>
        </p:spPr>
      </p:pic>
      <p:pic>
        <p:nvPicPr>
          <p:cNvPr id="12" name="Obraz 19" descr="Obraz zawierający tekst, krzesło, wewnątrz, biały&#10;&#10;Opis wygenerowany automatycznie">
            <a:extLst>
              <a:ext uri="{FF2B5EF4-FFF2-40B4-BE49-F238E27FC236}">
                <a16:creationId xmlns="" xmlns:a16="http://schemas.microsoft.com/office/drawing/2014/main" id="{623E8F5D-8F51-5542-8958-5BBA78EA6073}"/>
              </a:ext>
            </a:extLst>
          </p:cNvPr>
          <p:cNvPicPr>
            <a:picLocks noGrp="1" noChangeAspect="1"/>
          </p:cNvPicPr>
          <p:nvPr>
            <p:ph idx="1"/>
          </p:nvPr>
        </p:nvPicPr>
        <p:blipFill>
          <a:blip r:embed="rId4"/>
          <a:stretch>
            <a:fillRect/>
          </a:stretch>
        </p:blipFill>
        <p:spPr>
          <a:xfrm>
            <a:off x="186891" y="-6834"/>
            <a:ext cx="5301621" cy="3563144"/>
          </a:xfrm>
        </p:spPr>
      </p:pic>
      <p:grpSp>
        <p:nvGrpSpPr>
          <p:cNvPr id="16" name="Group 15">
            <a:extLst>
              <a:ext uri="{FF2B5EF4-FFF2-40B4-BE49-F238E27FC236}">
                <a16:creationId xmlns="" xmlns:a16="http://schemas.microsoft.com/office/drawing/2014/main" id="{AF001A23-2767-4A31-BD30-56112DE9527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11" name="Oval 16">
              <a:extLst>
                <a:ext uri="{FF2B5EF4-FFF2-40B4-BE49-F238E27FC236}">
                  <a16:creationId xmlns="" xmlns:a16="http://schemas.microsoft.com/office/drawing/2014/main" id="{C6BD30CE-7C6B-4C5B-8206-2A912062D6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7FA45EC6-AD58-4CAF-846D-46D82B614DD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20" name="Obraz 26" descr="Obraz zawierający zewnętrzne, niebo, podłoże, biały&#10;&#10;Opis wygenerowany automatycznie">
            <a:extLst>
              <a:ext uri="{FF2B5EF4-FFF2-40B4-BE49-F238E27FC236}">
                <a16:creationId xmlns="" xmlns:a16="http://schemas.microsoft.com/office/drawing/2014/main" id="{7C69DBEC-EB8F-BBA7-D5FB-AE2884C32191}"/>
              </a:ext>
            </a:extLst>
          </p:cNvPr>
          <p:cNvPicPr>
            <a:picLocks noChangeAspect="1"/>
          </p:cNvPicPr>
          <p:nvPr/>
        </p:nvPicPr>
        <p:blipFill>
          <a:blip r:embed="rId6"/>
          <a:stretch>
            <a:fillRect/>
          </a:stretch>
        </p:blipFill>
        <p:spPr>
          <a:xfrm>
            <a:off x="6034119" y="3424826"/>
            <a:ext cx="5323638" cy="3416572"/>
          </a:xfrm>
          <a:prstGeom prst="rect">
            <a:avLst/>
          </a:prstGeom>
        </p:spPr>
      </p:pic>
      <p:pic>
        <p:nvPicPr>
          <p:cNvPr id="3" name="Obraz 4" descr="Obraz zawierający niebo, zewnętrzne, trawa, dom&#10;&#10;Opis wygenerowany automatycznie">
            <a:extLst>
              <a:ext uri="{FF2B5EF4-FFF2-40B4-BE49-F238E27FC236}">
                <a16:creationId xmlns="" xmlns:a16="http://schemas.microsoft.com/office/drawing/2014/main" id="{7C07AC42-C034-275D-D16F-179F085CB298}"/>
              </a:ext>
            </a:extLst>
          </p:cNvPr>
          <p:cNvPicPr>
            <a:picLocks noChangeAspect="1"/>
          </p:cNvPicPr>
          <p:nvPr/>
        </p:nvPicPr>
        <p:blipFill>
          <a:blip r:embed="rId7"/>
          <a:stretch>
            <a:fillRect/>
          </a:stretch>
        </p:blipFill>
        <p:spPr>
          <a:xfrm>
            <a:off x="185558" y="3520746"/>
            <a:ext cx="5307941" cy="3367717"/>
          </a:xfrm>
          <a:prstGeom prst="rect">
            <a:avLst/>
          </a:prstGeom>
        </p:spPr>
      </p:pic>
    </p:spTree>
    <p:extLst>
      <p:ext uri="{BB962C8B-B14F-4D97-AF65-F5344CB8AC3E}">
        <p14:creationId xmlns="" xmlns:p14="http://schemas.microsoft.com/office/powerpoint/2010/main" val="36968114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ewniana czcionk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184</TotalTime>
  <Words>1052</Words>
  <Application>Microsoft Office PowerPoint</Application>
  <PresentationFormat>Niestandardowy</PresentationFormat>
  <Paragraphs>74</Paragraphs>
  <Slides>28</Slides>
  <Notes>1</Notes>
  <HiddenSlides>0</HiddenSlides>
  <MMClips>0</MMClips>
  <ScaleCrop>false</ScaleCrop>
  <HeadingPairs>
    <vt:vector size="4" baseType="variant">
      <vt:variant>
        <vt:lpstr>Motyw</vt:lpstr>
      </vt:variant>
      <vt:variant>
        <vt:i4>1</vt:i4>
      </vt:variant>
      <vt:variant>
        <vt:lpstr>Tytuły slajdów</vt:lpstr>
      </vt:variant>
      <vt:variant>
        <vt:i4>28</vt:i4>
      </vt:variant>
    </vt:vector>
  </HeadingPairs>
  <TitlesOfParts>
    <vt:vector size="29" baseType="lpstr">
      <vt:lpstr>Drewniana czcionka</vt:lpstr>
      <vt:lpstr>Stalag Luft 3 i  „Wielka ucieczka”</vt:lpstr>
      <vt:lpstr>Slajd 2</vt:lpstr>
      <vt:lpstr>Slajd 3</vt:lpstr>
      <vt:lpstr>STALAG LUFT III</vt:lpstr>
      <vt:lpstr>Slajd 5</vt:lpstr>
      <vt:lpstr>Slajd 6</vt:lpstr>
      <vt:lpstr>Slajd 7</vt:lpstr>
      <vt:lpstr>BARAKI MIESZKALNE STALAGU LUFT III </vt:lpstr>
      <vt:lpstr>Slajd 9</vt:lpstr>
      <vt:lpstr>ŻYCIE W OBOZIE</vt:lpstr>
      <vt:lpstr>Życie sportowe w obozach jenieckich</vt:lpstr>
      <vt:lpstr>Sport w obozach jenieckich w Żaganiu</vt:lpstr>
      <vt:lpstr>Slajd 13</vt:lpstr>
      <vt:lpstr>ŻYCIE KULTURALNE W OBOZACH JENIECKICH</vt:lpstr>
      <vt:lpstr>ORKIESTRA OBOZOWA</vt:lpstr>
      <vt:lpstr>RYSUNKI JEŃCÓW </vt:lpstr>
      <vt:lpstr>CZAS PRZYGOTOWAŃ DO UCIECZKI</vt:lpstr>
      <vt:lpstr>Slajd 18</vt:lpstr>
      <vt:lpstr>Slajd 19</vt:lpstr>
      <vt:lpstr>Uczestnicy „WIELKIEJ UCIECZKI”</vt:lpstr>
      <vt:lpstr>TUNELE</vt:lpstr>
      <vt:lpstr>BUDOWA TUNELU „HARRY”</vt:lpstr>
      <vt:lpstr>WIELKA UCIECZKA </vt:lpstr>
      <vt:lpstr>Slajd 24</vt:lpstr>
      <vt:lpstr>ZBRODNIA-PROCES-KARA</vt:lpstr>
      <vt:lpstr>Slajd 26</vt:lpstr>
      <vt:lpstr>EWAKUACJA ŻAGAŃSKICH OBOZÓW JENIECKICH </vt:lpstr>
      <vt:lpstr>Slajd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oem</dc:creator>
  <cp:lastModifiedBy>oem</cp:lastModifiedBy>
  <cp:revision>593</cp:revision>
  <dcterms:created xsi:type="dcterms:W3CDTF">2022-04-02T07:17:08Z</dcterms:created>
  <dcterms:modified xsi:type="dcterms:W3CDTF">2022-04-19T15:37:16Z</dcterms:modified>
</cp:coreProperties>
</file>